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306" r:id="rId4"/>
    <p:sldId id="261" r:id="rId5"/>
    <p:sldId id="307" r:id="rId6"/>
    <p:sldId id="265" r:id="rId7"/>
    <p:sldId id="308" r:id="rId8"/>
    <p:sldId id="266" r:id="rId9"/>
    <p:sldId id="267" r:id="rId10"/>
    <p:sldId id="268" r:id="rId11"/>
    <p:sldId id="269" r:id="rId12"/>
    <p:sldId id="271" r:id="rId13"/>
    <p:sldId id="270" r:id="rId14"/>
    <p:sldId id="272" r:id="rId15"/>
    <p:sldId id="273" r:id="rId16"/>
    <p:sldId id="274" r:id="rId17"/>
    <p:sldId id="275" r:id="rId18"/>
    <p:sldId id="298" r:id="rId19"/>
    <p:sldId id="309" r:id="rId20"/>
    <p:sldId id="310" r:id="rId21"/>
    <p:sldId id="276" r:id="rId22"/>
    <p:sldId id="277" r:id="rId23"/>
    <p:sldId id="279" r:id="rId24"/>
    <p:sldId id="278" r:id="rId25"/>
    <p:sldId id="281" r:id="rId26"/>
    <p:sldId id="280" r:id="rId27"/>
    <p:sldId id="282" r:id="rId28"/>
    <p:sldId id="283" r:id="rId29"/>
    <p:sldId id="284" r:id="rId30"/>
    <p:sldId id="286" r:id="rId31"/>
    <p:sldId id="285" r:id="rId32"/>
    <p:sldId id="288" r:id="rId33"/>
    <p:sldId id="287" r:id="rId34"/>
    <p:sldId id="289" r:id="rId35"/>
    <p:sldId id="290" r:id="rId36"/>
    <p:sldId id="291" r:id="rId37"/>
    <p:sldId id="292" r:id="rId38"/>
    <p:sldId id="293" r:id="rId39"/>
    <p:sldId id="294" r:id="rId40"/>
    <p:sldId id="295" r:id="rId41"/>
    <p:sldId id="296" r:id="rId42"/>
    <p:sldId id="311" r:id="rId43"/>
    <p:sldId id="300" r:id="rId44"/>
    <p:sldId id="301" r:id="rId45"/>
    <p:sldId id="302" r:id="rId46"/>
    <p:sldId id="303" r:id="rId47"/>
    <p:sldId id="304" r:id="rId48"/>
    <p:sldId id="316" r:id="rId49"/>
    <p:sldId id="312" r:id="rId50"/>
    <p:sldId id="313" r:id="rId51"/>
    <p:sldId id="315" r:id="rId52"/>
    <p:sldId id="314" r:id="rId53"/>
    <p:sldId id="30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63" d="100"/>
          <a:sy n="63" d="100"/>
        </p:scale>
        <p:origin x="7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0819F7-87DA-4C5F-A0A7-FFA005A9B33D}"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591193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0819F7-87DA-4C5F-A0A7-FFA005A9B33D}"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03711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0819F7-87DA-4C5F-A0A7-FFA005A9B33D}"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3870162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0819F7-87DA-4C5F-A0A7-FFA005A9B33D}"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37024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0819F7-87DA-4C5F-A0A7-FFA005A9B33D}"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779784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0819F7-87DA-4C5F-A0A7-FFA005A9B33D}"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375590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0819F7-87DA-4C5F-A0A7-FFA005A9B33D}"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88008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0819F7-87DA-4C5F-A0A7-FFA005A9B33D}"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0635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0819F7-87DA-4C5F-A0A7-FFA005A9B33D}" type="datetimeFigureOut">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323647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0819F7-87DA-4C5F-A0A7-FFA005A9B33D}"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265220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0819F7-87DA-4C5F-A0A7-FFA005A9B33D}"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786C3-2899-4313-950B-8AFD83E2097B}" type="slidenum">
              <a:rPr lang="en-US" smtClean="0"/>
              <a:t>‹#›</a:t>
            </a:fld>
            <a:endParaRPr lang="en-US"/>
          </a:p>
        </p:txBody>
      </p:sp>
    </p:spTree>
    <p:extLst>
      <p:ext uri="{BB962C8B-B14F-4D97-AF65-F5344CB8AC3E}">
        <p14:creationId xmlns:p14="http://schemas.microsoft.com/office/powerpoint/2010/main" val="154565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819F7-87DA-4C5F-A0A7-FFA005A9B33D}" type="datetimeFigureOut">
              <a:rPr lang="en-US" smtClean="0"/>
              <a:t>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786C3-2899-4313-950B-8AFD83E2097B}" type="slidenum">
              <a:rPr lang="en-US" smtClean="0"/>
              <a:t>‹#›</a:t>
            </a:fld>
            <a:endParaRPr lang="en-US"/>
          </a:p>
        </p:txBody>
      </p:sp>
    </p:spTree>
    <p:extLst>
      <p:ext uri="{BB962C8B-B14F-4D97-AF65-F5344CB8AC3E}">
        <p14:creationId xmlns:p14="http://schemas.microsoft.com/office/powerpoint/2010/main" val="345059962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8501" y="1216110"/>
            <a:ext cx="9027160" cy="5090160"/>
          </a:xfrm>
        </p:spPr>
        <p:txBody>
          <a:bodyPr>
            <a:noAutofit/>
          </a:bodyPr>
          <a:lstStyle/>
          <a:p>
            <a:pPr algn="ctr"/>
            <a:r>
              <a:rPr lang="en-US" sz="8000" b="1" u="sng" dirty="0" smtClean="0">
                <a:solidFill>
                  <a:schemeClr val="accent3">
                    <a:lumMod val="20000"/>
                    <a:lumOff val="80000"/>
                  </a:schemeClr>
                </a:solidFill>
                <a:latin typeface="Algerian" panose="04020705040A02060702" pitchFamily="82" charset="0"/>
              </a:rPr>
              <a:t>DS </a:t>
            </a:r>
            <a:r>
              <a:rPr lang="en-US" sz="8000" b="1" u="sng" dirty="0">
                <a:solidFill>
                  <a:schemeClr val="accent3">
                    <a:lumMod val="20000"/>
                    <a:lumOff val="80000"/>
                  </a:schemeClr>
                </a:solidFill>
                <a:latin typeface="Algerian" panose="04020705040A02060702" pitchFamily="82" charset="0"/>
              </a:rPr>
              <a:t>-</a:t>
            </a:r>
            <a:r>
              <a:rPr lang="en-US" sz="8000" b="1" u="sng" dirty="0" smtClean="0">
                <a:solidFill>
                  <a:schemeClr val="accent3">
                    <a:lumMod val="20000"/>
                    <a:lumOff val="80000"/>
                  </a:schemeClr>
                </a:solidFill>
                <a:latin typeface="Algerian" panose="04020705040A02060702" pitchFamily="82" charset="0"/>
              </a:rPr>
              <a:t>542 PYTHON IN     </a:t>
            </a:r>
            <a:br>
              <a:rPr lang="en-US" sz="8000" b="1" u="sng" dirty="0" smtClean="0">
                <a:solidFill>
                  <a:schemeClr val="accent3">
                    <a:lumMod val="20000"/>
                    <a:lumOff val="80000"/>
                  </a:schemeClr>
                </a:solidFill>
                <a:latin typeface="Algerian" panose="04020705040A02060702" pitchFamily="82" charset="0"/>
              </a:rPr>
            </a:br>
            <a:r>
              <a:rPr lang="en-US" sz="8000" b="1" u="sng" dirty="0" smtClean="0">
                <a:solidFill>
                  <a:schemeClr val="accent3">
                    <a:lumMod val="20000"/>
                    <a:lumOff val="80000"/>
                  </a:schemeClr>
                </a:solidFill>
                <a:latin typeface="Algerian" panose="04020705040A02060702" pitchFamily="82" charset="0"/>
              </a:rPr>
              <a:t>DATA </a:t>
            </a:r>
            <a:r>
              <a:rPr lang="en-US" sz="8000" b="1" u="sng" dirty="0">
                <a:solidFill>
                  <a:schemeClr val="accent3">
                    <a:lumMod val="20000"/>
                    <a:lumOff val="80000"/>
                  </a:schemeClr>
                </a:solidFill>
                <a:latin typeface="Algerian" panose="04020705040A02060702" pitchFamily="82" charset="0"/>
              </a:rPr>
              <a:t>SCIENCE</a:t>
            </a:r>
            <a:r>
              <a:rPr lang="en-US" sz="8000" b="1" dirty="0">
                <a:solidFill>
                  <a:schemeClr val="accent3">
                    <a:lumMod val="20000"/>
                    <a:lumOff val="80000"/>
                  </a:schemeClr>
                </a:solidFill>
                <a:latin typeface="Algerian" panose="04020705040A02060702" pitchFamily="82" charset="0"/>
              </a:rPr>
              <a:t/>
            </a:r>
            <a:br>
              <a:rPr lang="en-US" sz="8000" b="1" dirty="0">
                <a:solidFill>
                  <a:schemeClr val="accent3">
                    <a:lumMod val="20000"/>
                    <a:lumOff val="80000"/>
                  </a:schemeClr>
                </a:solidFill>
                <a:latin typeface="Algerian" panose="04020705040A02060702" pitchFamily="82" charset="0"/>
              </a:rPr>
            </a:br>
            <a:endParaRPr lang="en-US" sz="8000" dirty="0">
              <a:solidFill>
                <a:schemeClr val="accent3">
                  <a:lumMod val="20000"/>
                  <a:lumOff val="80000"/>
                </a:schemeClr>
              </a:solidFill>
              <a:latin typeface="Algerian" panose="04020705040A02060702" pitchFamily="82" charset="0"/>
            </a:endParaRPr>
          </a:p>
        </p:txBody>
      </p:sp>
    </p:spTree>
    <p:extLst>
      <p:ext uri="{BB962C8B-B14F-4D97-AF65-F5344CB8AC3E}">
        <p14:creationId xmlns:p14="http://schemas.microsoft.com/office/powerpoint/2010/main" val="555800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Finding Outliers- Column Age</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5446644" y="1189522"/>
            <a:ext cx="6512118" cy="5668477"/>
          </a:xfrm>
        </p:spPr>
        <p:txBody>
          <a:bodyPr>
            <a:noAutofit/>
          </a:bodyPr>
          <a:lstStyle/>
          <a:p>
            <a:pPr>
              <a:lnSpc>
                <a:spcPct val="100000"/>
              </a:lnSpc>
            </a:pPr>
            <a:r>
              <a:rPr lang="en-US" sz="1400" dirty="0">
                <a:latin typeface="Times New Roman" panose="02020603050405020304" pitchFamily="18" charset="0"/>
                <a:cs typeface="Times New Roman" panose="02020603050405020304" pitchFamily="18" charset="0"/>
              </a:rPr>
              <a:t>The code creates a boxplot and a strip plot to visualize the distribution of ages from the </a:t>
            </a:r>
            <a:r>
              <a:rPr lang="en-US" sz="1400" dirty="0" err="1">
                <a:latin typeface="Times New Roman" panose="02020603050405020304" pitchFamily="18" charset="0"/>
                <a:cs typeface="Times New Roman" panose="02020603050405020304" pitchFamily="18" charset="0"/>
              </a:rPr>
              <a:t>dataframe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df</a:t>
            </a:r>
            <a:r>
              <a:rPr lang="en-US" sz="1400" dirty="0">
                <a:latin typeface="Times New Roman" panose="02020603050405020304" pitchFamily="18" charset="0"/>
                <a:cs typeface="Times New Roman" panose="02020603050405020304" pitchFamily="18" charset="0"/>
              </a:rPr>
              <a:t>`. The boxplot shows the median, quartiles, and potential outliers, while the strip plot overlays individual data points for a clearer view of the age distribution. This combined visualization helps to understand the spread and central tendency of age in the dataset</a:t>
            </a:r>
            <a:r>
              <a:rPr lang="en-US" sz="1400" dirty="0" smtClean="0">
                <a:latin typeface="Times New Roman" panose="02020603050405020304" pitchFamily="18" charset="0"/>
                <a:cs typeface="Times New Roman" panose="02020603050405020304" pitchFamily="18" charset="0"/>
              </a:rPr>
              <a:t>.</a:t>
            </a:r>
          </a:p>
          <a:p>
            <a:pPr marL="0" indent="0">
              <a:lnSpc>
                <a:spcPct val="100000"/>
              </a:lnSpc>
              <a:buNone/>
            </a:pPr>
            <a:endParaRPr lang="en-US" sz="1400" dirty="0" smtClean="0">
              <a:latin typeface="Times New Roman" panose="02020603050405020304" pitchFamily="18" charset="0"/>
              <a:cs typeface="Times New Roman" panose="02020603050405020304" pitchFamily="18" charset="0"/>
            </a:endParaRPr>
          </a:p>
          <a:p>
            <a:pPr marL="0" indent="0">
              <a:lnSpc>
                <a:spcPct val="100000"/>
              </a:lnSpc>
              <a:buNone/>
            </a:pPr>
            <a:r>
              <a:rPr lang="en-US" sz="1400" b="1" dirty="0" smtClean="0">
                <a:latin typeface="Times New Roman" panose="02020603050405020304" pitchFamily="18" charset="0"/>
                <a:cs typeface="Times New Roman" panose="02020603050405020304" pitchFamily="18" charset="0"/>
              </a:rPr>
              <a:t>Understanding </a:t>
            </a:r>
            <a:r>
              <a:rPr lang="en-US" sz="1400" b="1" dirty="0">
                <a:latin typeface="Times New Roman" panose="02020603050405020304" pitchFamily="18" charset="0"/>
                <a:cs typeface="Times New Roman" panose="02020603050405020304" pitchFamily="18" charset="0"/>
              </a:rPr>
              <a:t>the Boxplot</a:t>
            </a:r>
          </a:p>
          <a:p>
            <a:pPr>
              <a:lnSpc>
                <a:spcPct val="100000"/>
              </a:lnSpc>
            </a:pPr>
            <a:r>
              <a:rPr lang="en-US" sz="1400" b="1" dirty="0">
                <a:latin typeface="Times New Roman" panose="02020603050405020304" pitchFamily="18" charset="0"/>
                <a:cs typeface="Times New Roman" panose="02020603050405020304" pitchFamily="18" charset="0"/>
              </a:rPr>
              <a:t>Box</a:t>
            </a:r>
            <a:r>
              <a:rPr lang="en-US" sz="1400" dirty="0">
                <a:latin typeface="Times New Roman" panose="02020603050405020304" pitchFamily="18" charset="0"/>
                <a:cs typeface="Times New Roman" panose="02020603050405020304" pitchFamily="18" charset="0"/>
              </a:rPr>
              <a:t>: The central box represents the interquartile range (IQR), which contains the middle 50% of the data. The bottom of the box is the first quartile (Q1), and the top is the third quartile (Q3).</a:t>
            </a:r>
          </a:p>
          <a:p>
            <a:pPr>
              <a:lnSpc>
                <a:spcPct val="100000"/>
              </a:lnSpc>
            </a:pPr>
            <a:r>
              <a:rPr lang="en-US" sz="1400" b="1" dirty="0">
                <a:latin typeface="Times New Roman" panose="02020603050405020304" pitchFamily="18" charset="0"/>
                <a:cs typeface="Times New Roman" panose="02020603050405020304" pitchFamily="18" charset="0"/>
              </a:rPr>
              <a:t>Median Line</a:t>
            </a:r>
            <a:r>
              <a:rPr lang="en-US" sz="1400" dirty="0">
                <a:latin typeface="Times New Roman" panose="02020603050405020304" pitchFamily="18" charset="0"/>
                <a:cs typeface="Times New Roman" panose="02020603050405020304" pitchFamily="18" charset="0"/>
              </a:rPr>
              <a:t>: A line inside the box indicates the median (Q2) of the data.</a:t>
            </a:r>
          </a:p>
          <a:p>
            <a:pPr>
              <a:lnSpc>
                <a:spcPct val="100000"/>
              </a:lnSpc>
            </a:pPr>
            <a:r>
              <a:rPr lang="en-US" sz="1400" b="1" dirty="0">
                <a:latin typeface="Times New Roman" panose="02020603050405020304" pitchFamily="18" charset="0"/>
                <a:cs typeface="Times New Roman" panose="02020603050405020304" pitchFamily="18" charset="0"/>
              </a:rPr>
              <a:t>Whiskers</a:t>
            </a:r>
            <a:r>
              <a:rPr lang="en-US" sz="1400" dirty="0">
                <a:latin typeface="Times New Roman" panose="02020603050405020304" pitchFamily="18" charset="0"/>
                <a:cs typeface="Times New Roman" panose="02020603050405020304" pitchFamily="18" charset="0"/>
              </a:rPr>
              <a:t>: The lines extending from the box (whiskers) show the range of the data, typically extending to 1.5 times the IQR from the quartiles.</a:t>
            </a:r>
          </a:p>
          <a:p>
            <a:pPr>
              <a:lnSpc>
                <a:spcPct val="100000"/>
              </a:lnSpc>
            </a:pPr>
            <a:r>
              <a:rPr lang="en-US" sz="1400" b="1" dirty="0">
                <a:latin typeface="Times New Roman" panose="02020603050405020304" pitchFamily="18" charset="0"/>
                <a:cs typeface="Times New Roman" panose="02020603050405020304" pitchFamily="18" charset="0"/>
              </a:rPr>
              <a:t>Outliers</a:t>
            </a:r>
            <a:r>
              <a:rPr lang="en-US" sz="1400" dirty="0">
                <a:latin typeface="Times New Roman" panose="02020603050405020304" pitchFamily="18" charset="0"/>
                <a:cs typeface="Times New Roman" panose="02020603050405020304" pitchFamily="18" charset="0"/>
              </a:rPr>
              <a:t>: Data points that fall outside the whiskers are considered outliers. They are often represented as individual points (dots) above or below the whiskers</a:t>
            </a:r>
            <a:r>
              <a:rPr lang="en-US" sz="1400" dirty="0" smtClean="0">
                <a:latin typeface="Times New Roman" panose="02020603050405020304" pitchFamily="18" charset="0"/>
                <a:cs typeface="Times New Roman" panose="02020603050405020304" pitchFamily="18" charset="0"/>
              </a:rPr>
              <a:t>.</a:t>
            </a:r>
            <a:endParaRPr lang="en-US" sz="1400" b="1" dirty="0" smtClean="0">
              <a:latin typeface="Times New Roman" panose="02020603050405020304" pitchFamily="18" charset="0"/>
              <a:cs typeface="Times New Roman" panose="02020603050405020304" pitchFamily="18" charset="0"/>
            </a:endParaRPr>
          </a:p>
          <a:p>
            <a:pPr marL="0" indent="0">
              <a:lnSpc>
                <a:spcPct val="100000"/>
              </a:lnSpc>
              <a:buNone/>
            </a:pPr>
            <a:endParaRPr lang="en-US" sz="1400" b="1" dirty="0" smtClean="0">
              <a:latin typeface="Times New Roman" panose="02020603050405020304" pitchFamily="18" charset="0"/>
              <a:cs typeface="Times New Roman" panose="02020603050405020304" pitchFamily="18" charset="0"/>
            </a:endParaRPr>
          </a:p>
          <a:p>
            <a:pPr marL="0" indent="0">
              <a:lnSpc>
                <a:spcPct val="100000"/>
              </a:lnSpc>
              <a:buNone/>
            </a:pPr>
            <a:r>
              <a:rPr lang="en-US" sz="1400" b="1" dirty="0" smtClean="0">
                <a:latin typeface="Times New Roman" panose="02020603050405020304" pitchFamily="18" charset="0"/>
                <a:cs typeface="Times New Roman" panose="02020603050405020304" pitchFamily="18" charset="0"/>
              </a:rPr>
              <a:t>Identifying </a:t>
            </a:r>
            <a:r>
              <a:rPr lang="en-US" sz="1400" b="1" dirty="0">
                <a:latin typeface="Times New Roman" panose="02020603050405020304" pitchFamily="18" charset="0"/>
                <a:cs typeface="Times New Roman" panose="02020603050405020304" pitchFamily="18" charset="0"/>
              </a:rPr>
              <a:t>Outliers</a:t>
            </a:r>
            <a:r>
              <a:rPr lang="en-US" sz="1400" dirty="0">
                <a:latin typeface="Times New Roman" panose="02020603050405020304" pitchFamily="18" charset="0"/>
                <a:cs typeface="Times New Roman" panose="02020603050405020304" pitchFamily="18" charset="0"/>
              </a:rPr>
              <a:t>:</a:t>
            </a:r>
          </a:p>
          <a:p>
            <a:pPr>
              <a:lnSpc>
                <a:spcPct val="100000"/>
              </a:lnSpc>
            </a:pPr>
            <a:r>
              <a:rPr lang="en-US" sz="1400" dirty="0"/>
              <a:t>Outliers are shown as individual points outside the whiskers. If the whiskers extend from approximately 40 to 60, any points beyond these ranges are considered outliers.</a:t>
            </a:r>
            <a:endParaRPr lang="en-US" sz="1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108205"/>
            <a:ext cx="5446643" cy="5531134"/>
          </a:xfrm>
          <a:prstGeom prst="rect">
            <a:avLst/>
          </a:prstGeom>
        </p:spPr>
      </p:pic>
    </p:spTree>
    <p:extLst>
      <p:ext uri="{BB962C8B-B14F-4D97-AF65-F5344CB8AC3E}">
        <p14:creationId xmlns:p14="http://schemas.microsoft.com/office/powerpoint/2010/main" val="3327863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7" y="62975"/>
            <a:ext cx="10515600" cy="1031283"/>
          </a:xfrm>
        </p:spPr>
        <p:txBody>
          <a:bodyPr/>
          <a:lstStyle/>
          <a:p>
            <a:r>
              <a:rPr lang="en-US" b="1" u="sng" dirty="0">
                <a:effectLst>
                  <a:outerShdw blurRad="38100" dist="38100" dir="2700000" algn="tl">
                    <a:srgbClr val="000000">
                      <a:alpha val="43137"/>
                    </a:srgbClr>
                  </a:outerShdw>
                </a:effectLst>
                <a:latin typeface="Arial Black" panose="020B0A04020102020204" pitchFamily="34" charset="0"/>
              </a:rPr>
              <a:t>Finding Outliers- Column </a:t>
            </a:r>
            <a:r>
              <a:rPr lang="en-US"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BMI</a:t>
            </a:r>
            <a:endParaRPr lang="en-US"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6233823" y="1141966"/>
            <a:ext cx="5836258" cy="5019094"/>
          </a:xfrm>
        </p:spPr>
        <p:txBody>
          <a:bodyPr>
            <a:normAutofit fontScale="62500" lnSpcReduction="20000"/>
          </a:bodyPr>
          <a:lstStyle/>
          <a:p>
            <a:pPr>
              <a:lnSpc>
                <a:spcPct val="120000"/>
              </a:lnSpc>
            </a:pPr>
            <a:r>
              <a:rPr lang="en-US" dirty="0">
                <a:latin typeface="Times New Roman" panose="02020603050405020304" pitchFamily="18" charset="0"/>
                <a:cs typeface="Times New Roman" panose="02020603050405020304" pitchFamily="18" charset="0"/>
              </a:rPr>
              <a:t>The code creates a boxplot and a strip plot to visualize the Body Mass Index (BMI) data from a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The boxplot shows the distribution of BMI values, highlighting the median (Q2) and the interquartile range (IQR) between the first quartile (Q1) and the third quartile (Q3). The strip plot overlays individual data points, providing a clearer view of the data distribution</a:t>
            </a:r>
            <a:r>
              <a:rPr lang="en-US" dirty="0" smtClean="0">
                <a:latin typeface="Times New Roman" panose="02020603050405020304" pitchFamily="18" charset="0"/>
                <a:cs typeface="Times New Roman" panose="02020603050405020304" pitchFamily="18" charset="0"/>
              </a:rPr>
              <a:t>.</a:t>
            </a:r>
          </a:p>
          <a:p>
            <a:pPr marL="0" indent="0">
              <a:lnSpc>
                <a:spcPct val="120000"/>
              </a:lnSpc>
              <a:buNone/>
            </a:pPr>
            <a:endParaRPr lang="en-US" dirty="0">
              <a:latin typeface="Times New Roman" panose="02020603050405020304" pitchFamily="18" charset="0"/>
              <a:cs typeface="Times New Roman" panose="02020603050405020304" pitchFamily="18" charset="0"/>
            </a:endParaRPr>
          </a:p>
          <a:p>
            <a:pPr marL="0" indent="0">
              <a:lnSpc>
                <a:spcPct val="120000"/>
              </a:lnSpc>
              <a:buNone/>
            </a:pPr>
            <a:r>
              <a:rPr lang="en-US" b="1" dirty="0">
                <a:latin typeface="Times New Roman" panose="02020603050405020304" pitchFamily="18" charset="0"/>
                <a:cs typeface="Times New Roman" panose="02020603050405020304" pitchFamily="18" charset="0"/>
              </a:rPr>
              <a:t>Identifying </a:t>
            </a:r>
            <a:r>
              <a:rPr lang="en-US" b="1" dirty="0" smtClean="0">
                <a:latin typeface="Times New Roman" panose="02020603050405020304" pitchFamily="18" charset="0"/>
                <a:cs typeface="Times New Roman" panose="02020603050405020304" pitchFamily="18" charset="0"/>
              </a:rPr>
              <a:t>Outliers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20000"/>
              </a:lnSpc>
            </a:pPr>
            <a:r>
              <a:rPr lang="en-US" dirty="0">
                <a:latin typeface="Times New Roman" panose="02020603050405020304" pitchFamily="18" charset="0"/>
                <a:cs typeface="Times New Roman" panose="02020603050405020304" pitchFamily="18" charset="0"/>
              </a:rPr>
              <a:t>Outliers are represented as individual points outside the whiskers.</a:t>
            </a:r>
          </a:p>
          <a:p>
            <a:pPr>
              <a:lnSpc>
                <a:spcPct val="120000"/>
              </a:lnSpc>
            </a:pPr>
            <a:r>
              <a:rPr lang="en-US" dirty="0">
                <a:latin typeface="Times New Roman" panose="02020603050405020304" pitchFamily="18" charset="0"/>
                <a:cs typeface="Times New Roman" panose="02020603050405020304" pitchFamily="18" charset="0"/>
              </a:rPr>
              <a:t>If the whiskers extend from approximately 25 to 35, any points beyond these ranges are considered outliers</a:t>
            </a:r>
            <a:r>
              <a:rPr lang="en-US" dirty="0" smtClean="0">
                <a:latin typeface="Times New Roman" panose="02020603050405020304" pitchFamily="18" charset="0"/>
                <a:cs typeface="Times New Roman" panose="02020603050405020304" pitchFamily="18" charset="0"/>
              </a:rPr>
              <a:t>.</a:t>
            </a:r>
          </a:p>
          <a:p>
            <a:pPr>
              <a:lnSpc>
                <a:spcPct val="120000"/>
              </a:lnSpc>
            </a:pPr>
            <a:endParaRPr lang="en-US" dirty="0">
              <a:latin typeface="Times New Roman" panose="02020603050405020304" pitchFamily="18" charset="0"/>
              <a:cs typeface="Times New Roman" panose="02020603050405020304" pitchFamily="18" charset="0"/>
            </a:endParaRPr>
          </a:p>
          <a:p>
            <a:pPr>
              <a:lnSpc>
                <a:spcPct val="120000"/>
              </a:lnSpc>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141966"/>
            <a:ext cx="5934323" cy="5716034"/>
          </a:xfrm>
          <a:prstGeom prst="rect">
            <a:avLst/>
          </a:prstGeom>
        </p:spPr>
      </p:pic>
    </p:spTree>
    <p:extLst>
      <p:ext uri="{BB962C8B-B14F-4D97-AF65-F5344CB8AC3E}">
        <p14:creationId xmlns:p14="http://schemas.microsoft.com/office/powerpoint/2010/main" val="3870347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852" y="0"/>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rPr>
              <a:t>Finding Outliers- Column </a:t>
            </a:r>
            <a:r>
              <a:rPr lang="en-US" sz="40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Cholesterol</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5876014" y="1690452"/>
            <a:ext cx="5597718" cy="4351338"/>
          </a:xfrm>
        </p:spPr>
        <p:txBody>
          <a:bodyPr>
            <a:normAutofit/>
          </a:bodyPr>
          <a:lstStyle/>
          <a:p>
            <a:r>
              <a:rPr lang="en-US" sz="1800" dirty="0">
                <a:latin typeface="Times New Roman" panose="02020603050405020304" pitchFamily="18" charset="0"/>
                <a:cs typeface="Times New Roman" panose="02020603050405020304" pitchFamily="18" charset="0"/>
              </a:rPr>
              <a:t>The code generates a boxplot and a strip plot to visualize the Cholesterol Level data from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The boxplot illustrates the distribution of cholesterol values, highlighting the median and the interquartile range (IQR) between the first quartile (Q1) and the third quartile (Q3). The strip plot overlays individual data points, enhancing the visibility of the data distribution.</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Identifying Outliers:</a:t>
            </a:r>
          </a:p>
          <a:p>
            <a:r>
              <a:rPr lang="en-US" sz="1800" dirty="0">
                <a:latin typeface="Times New Roman" panose="02020603050405020304" pitchFamily="18" charset="0"/>
                <a:cs typeface="Times New Roman" panose="02020603050405020304" pitchFamily="18" charset="0"/>
              </a:rPr>
              <a:t>Outliers are represented as individual points outside the whiskers. If the whiskers extend from approximately 160 to 240, any points beyond these ranges are considered outliers.</a:t>
            </a:r>
          </a:p>
        </p:txBody>
      </p:sp>
      <p:pic>
        <p:nvPicPr>
          <p:cNvPr id="4" name="Picture 3"/>
          <p:cNvPicPr>
            <a:picLocks noChangeAspect="1"/>
          </p:cNvPicPr>
          <p:nvPr/>
        </p:nvPicPr>
        <p:blipFill>
          <a:blip r:embed="rId2"/>
          <a:stretch>
            <a:fillRect/>
          </a:stretch>
        </p:blipFill>
        <p:spPr>
          <a:xfrm>
            <a:off x="241851" y="1076781"/>
            <a:ext cx="5371769" cy="5626389"/>
          </a:xfrm>
          <a:prstGeom prst="rect">
            <a:avLst/>
          </a:prstGeom>
        </p:spPr>
      </p:pic>
    </p:spTree>
    <p:extLst>
      <p:ext uri="{BB962C8B-B14F-4D97-AF65-F5344CB8AC3E}">
        <p14:creationId xmlns:p14="http://schemas.microsoft.com/office/powerpoint/2010/main" val="1562549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3" y="-56294"/>
            <a:ext cx="10511450" cy="1325563"/>
          </a:xfrm>
        </p:spPr>
        <p:txBody>
          <a:bodyPr/>
          <a:lstStyle/>
          <a:p>
            <a:r>
              <a:rPr lang="en-US" b="1" u="sng" dirty="0">
                <a:effectLst>
                  <a:outerShdw blurRad="38100" dist="38100" dir="2700000" algn="tl">
                    <a:srgbClr val="000000">
                      <a:alpha val="43137"/>
                    </a:srgbClr>
                  </a:outerShdw>
                </a:effectLst>
                <a:latin typeface="Arial Black" panose="020B0A04020102020204" pitchFamily="34" charset="0"/>
              </a:rPr>
              <a:t>Finding Outliers- Column </a:t>
            </a:r>
            <a:r>
              <a:rPr lang="en-US"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Glucose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0698" y="1738361"/>
            <a:ext cx="5605670" cy="4351338"/>
          </a:xfrm>
        </p:spPr>
        <p:txBody>
          <a:bodyPr>
            <a:normAutofit/>
          </a:bodyPr>
          <a:lstStyle/>
          <a:p>
            <a:r>
              <a:rPr lang="en-US" sz="1800" dirty="0">
                <a:latin typeface="Times New Roman" panose="02020603050405020304" pitchFamily="18" charset="0"/>
                <a:cs typeface="Times New Roman" panose="02020603050405020304" pitchFamily="18" charset="0"/>
              </a:rPr>
              <a:t>The code generates a boxplot and a strip plot to visualize the Glucose Level data from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The boxplot illustrates the distribution of glucose values, highlighting the median and the interquartile range (IQR) between the first quartile (Q1) and the third quartile (Q3). The strip plot overlays individual data points, enhancing the visibility of the data distribution.</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Identifying Outliers:</a:t>
            </a:r>
          </a:p>
          <a:p>
            <a:r>
              <a:rPr lang="en-US" sz="1800" dirty="0">
                <a:latin typeface="Times New Roman" panose="02020603050405020304" pitchFamily="18" charset="0"/>
                <a:cs typeface="Times New Roman" panose="02020603050405020304" pitchFamily="18" charset="0"/>
              </a:rPr>
              <a:t>Outliers are indicated as individual points outside the whiskers. If the whiskers extend from approximately 100 to 160, any points beyond these ranges are considered outliers.</a:t>
            </a:r>
          </a:p>
        </p:txBody>
      </p:sp>
      <p:pic>
        <p:nvPicPr>
          <p:cNvPr id="4" name="Picture 3"/>
          <p:cNvPicPr>
            <a:picLocks noChangeAspect="1"/>
          </p:cNvPicPr>
          <p:nvPr/>
        </p:nvPicPr>
        <p:blipFill>
          <a:blip r:embed="rId2"/>
          <a:stretch>
            <a:fillRect/>
          </a:stretch>
        </p:blipFill>
        <p:spPr>
          <a:xfrm>
            <a:off x="79513" y="1081785"/>
            <a:ext cx="5915769" cy="5664491"/>
          </a:xfrm>
          <a:prstGeom prst="rect">
            <a:avLst/>
          </a:prstGeom>
        </p:spPr>
      </p:pic>
    </p:spTree>
    <p:extLst>
      <p:ext uri="{BB962C8B-B14F-4D97-AF65-F5344CB8AC3E}">
        <p14:creationId xmlns:p14="http://schemas.microsoft.com/office/powerpoint/2010/main" val="3713113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966712"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Finding Outliers- Column Blood Pressure </a:t>
            </a:r>
          </a:p>
        </p:txBody>
      </p:sp>
      <p:sp>
        <p:nvSpPr>
          <p:cNvPr id="3" name="Content Placeholder 2"/>
          <p:cNvSpPr>
            <a:spLocks noGrp="1"/>
          </p:cNvSpPr>
          <p:nvPr>
            <p:ph idx="1"/>
          </p:nvPr>
        </p:nvSpPr>
        <p:spPr>
          <a:xfrm>
            <a:off x="6059681" y="1325563"/>
            <a:ext cx="5542059" cy="5942799"/>
          </a:xfrm>
        </p:spPr>
        <p:txBody>
          <a:bodyPr>
            <a:noAutofit/>
          </a:bodyPr>
          <a:lstStyle/>
          <a:p>
            <a:r>
              <a:rPr lang="en-US" sz="1800" dirty="0">
                <a:latin typeface="Times New Roman" panose="02020603050405020304" pitchFamily="18" charset="0"/>
                <a:cs typeface="Times New Roman" panose="02020603050405020304" pitchFamily="18" charset="0"/>
              </a:rPr>
              <a:t>The code generates a boxplot and a strip plot to visualize the Blood Pressure data from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The boxplot illustrates the distribution of blood pressure values, highlighting the median and the interquartile range (IQR) between the first quartile (Q1) and the third quartile (Q3). The strip plot overlays individual data points, enhancing the visibility of the data distribution.</a:t>
            </a: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Identifying </a:t>
            </a:r>
            <a:r>
              <a:rPr lang="en-US" sz="1800" b="1" dirty="0">
                <a:latin typeface="Times New Roman" panose="02020603050405020304" pitchFamily="18" charset="0"/>
                <a:cs typeface="Times New Roman" panose="02020603050405020304" pitchFamily="18" charset="0"/>
              </a:rPr>
              <a:t>Outliers:</a:t>
            </a:r>
          </a:p>
          <a:p>
            <a:r>
              <a:rPr lang="en-US" sz="1800" dirty="0">
                <a:latin typeface="Times New Roman" panose="02020603050405020304" pitchFamily="18" charset="0"/>
                <a:cs typeface="Times New Roman" panose="02020603050405020304" pitchFamily="18" charset="0"/>
              </a:rPr>
              <a:t>Outliers are represented as individual points outside the whiskers. If the whiskers extend from approximately 90 to 140, any points beyond these ranges are considered outliers.</a:t>
            </a:r>
          </a:p>
        </p:txBody>
      </p:sp>
      <p:pic>
        <p:nvPicPr>
          <p:cNvPr id="4" name="Picture 3"/>
          <p:cNvPicPr>
            <a:picLocks noChangeAspect="1"/>
          </p:cNvPicPr>
          <p:nvPr/>
        </p:nvPicPr>
        <p:blipFill>
          <a:blip r:embed="rId2"/>
          <a:stretch>
            <a:fillRect/>
          </a:stretch>
        </p:blipFill>
        <p:spPr>
          <a:xfrm>
            <a:off x="190831" y="1238902"/>
            <a:ext cx="5724939" cy="5524784"/>
          </a:xfrm>
          <a:prstGeom prst="rect">
            <a:avLst/>
          </a:prstGeom>
        </p:spPr>
      </p:pic>
    </p:spTree>
    <p:extLst>
      <p:ext uri="{BB962C8B-B14F-4D97-AF65-F5344CB8AC3E}">
        <p14:creationId xmlns:p14="http://schemas.microsoft.com/office/powerpoint/2010/main" val="2576295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37" y="15902"/>
            <a:ext cx="12001168"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Converting numerical from alphabetical</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174265" y="4969566"/>
            <a:ext cx="10515600" cy="4594653"/>
          </a:xfrm>
        </p:spPr>
        <p:txBody>
          <a:bodyPr>
            <a:normAutofit/>
          </a:bodyPr>
          <a:lstStyle/>
          <a:p>
            <a:r>
              <a:rPr lang="en-US" sz="1800" dirty="0">
                <a:latin typeface="Times New Roman" panose="02020603050405020304" pitchFamily="18" charset="0"/>
                <a:cs typeface="Times New Roman" panose="02020603050405020304" pitchFamily="18" charset="0"/>
              </a:rPr>
              <a:t>The code converts the "Smoking Status" column in the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from categorical text values to numerical representations.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uses the `map()` function to assign numerical values: 0 for "Non-Smoker," 1 for "Former Smoker," and 2 for "Current Smoker." The output displays the first few entries of the updated "Smoking Status" column, showing the new numerical format</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97179" y="1412392"/>
            <a:ext cx="10269772" cy="3072143"/>
          </a:xfrm>
          <a:prstGeom prst="rect">
            <a:avLst/>
          </a:prstGeom>
        </p:spPr>
      </p:pic>
    </p:spTree>
    <p:extLst>
      <p:ext uri="{BB962C8B-B14F-4D97-AF65-F5344CB8AC3E}">
        <p14:creationId xmlns:p14="http://schemas.microsoft.com/office/powerpoint/2010/main" val="231367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3026"/>
            <a:ext cx="12014421" cy="1892411"/>
          </a:xfrm>
        </p:spPr>
        <p:txBody>
          <a:bodyPr>
            <a:normAutofit/>
          </a:bodyPr>
          <a:lstStyle/>
          <a:p>
            <a:r>
              <a:rPr lang="en-US" sz="3600" b="1" u="sng" dirty="0" err="1"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Categorzing</a:t>
            </a:r>
            <a:r>
              <a:rPr lang="en-US" sz="36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a:t>
            </a:r>
            <a:r>
              <a:rPr lang="en-US" sz="36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the patients for finding better patterns</a:t>
            </a:r>
          </a:p>
        </p:txBody>
      </p:sp>
      <p:sp>
        <p:nvSpPr>
          <p:cNvPr id="3" name="Content Placeholder 2"/>
          <p:cNvSpPr>
            <a:spLocks noGrp="1"/>
          </p:cNvSpPr>
          <p:nvPr>
            <p:ph idx="1"/>
          </p:nvPr>
        </p:nvSpPr>
        <p:spPr>
          <a:xfrm>
            <a:off x="631466" y="4974341"/>
            <a:ext cx="10515600" cy="4351338"/>
          </a:xfrm>
        </p:spPr>
        <p:txBody>
          <a:bodyPr>
            <a:normAutofit/>
          </a:bodyPr>
          <a:lstStyle/>
          <a:p>
            <a:r>
              <a:rPr lang="en-US" sz="1800" dirty="0">
                <a:latin typeface="Times New Roman" panose="02020603050405020304" pitchFamily="18" charset="0"/>
                <a:cs typeface="Times New Roman" panose="02020603050405020304" pitchFamily="18" charset="0"/>
              </a:rPr>
              <a:t>The code categorizes individuals into age groups based on their ages using the `</a:t>
            </a:r>
            <a:r>
              <a:rPr lang="en-US" sz="1800" dirty="0" err="1">
                <a:latin typeface="Times New Roman" panose="02020603050405020304" pitchFamily="18" charset="0"/>
                <a:cs typeface="Times New Roman" panose="02020603050405020304" pitchFamily="18" charset="0"/>
              </a:rPr>
              <a:t>pd.cut</a:t>
            </a:r>
            <a:r>
              <a:rPr lang="en-US" sz="1800" dirty="0">
                <a:latin typeface="Times New Roman" panose="02020603050405020304" pitchFamily="18" charset="0"/>
                <a:cs typeface="Times New Roman" panose="02020603050405020304" pitchFamily="18" charset="0"/>
              </a:rPr>
              <a:t>()` function.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defines bins for age ranges (29-50, 50-65, and 65-100) and assigns corresponding labels ("Middle Age," "Senior," "Elderly"). The output displays the first few entries of the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showing each individual's age alongside their assigned age group</a:t>
            </a:r>
            <a:r>
              <a:rPr lang="en-US" sz="1800" dirty="0" smtClean="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34833" y="1256307"/>
            <a:ext cx="7018816" cy="3560865"/>
          </a:xfrm>
          <a:prstGeom prst="rect">
            <a:avLst/>
          </a:prstGeom>
        </p:spPr>
      </p:pic>
    </p:spTree>
    <p:extLst>
      <p:ext uri="{BB962C8B-B14F-4D97-AF65-F5344CB8AC3E}">
        <p14:creationId xmlns:p14="http://schemas.microsoft.com/office/powerpoint/2010/main" val="789492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8" y="0"/>
            <a:ext cx="11926955" cy="1325563"/>
          </a:xfrm>
        </p:spPr>
        <p:txBody>
          <a:bodyPr>
            <a:noAutofit/>
          </a:bodyPr>
          <a:lstStyle/>
          <a:p>
            <a:r>
              <a:rPr lang="en-US" sz="2800" b="1" u="sng" dirty="0">
                <a:effectLst>
                  <a:outerShdw blurRad="38100" dist="38100" dir="2700000" algn="tl">
                    <a:srgbClr val="000000">
                      <a:alpha val="43137"/>
                    </a:srgbClr>
                  </a:outerShdw>
                </a:effectLst>
                <a:latin typeface="Arial Black" panose="020B0A04020102020204" pitchFamily="34" charset="0"/>
              </a:rPr>
              <a:t>Feature Engineering </a:t>
            </a:r>
            <a:r>
              <a:rPr lang="en-US" sz="2800" b="1" u="sng" dirty="0" smtClean="0">
                <a:effectLst>
                  <a:outerShdw blurRad="38100" dist="38100" dir="2700000" algn="tl">
                    <a:srgbClr val="000000">
                      <a:alpha val="43137"/>
                    </a:srgbClr>
                  </a:outerShdw>
                </a:effectLst>
                <a:latin typeface="Arial Black" panose="020B0A04020102020204" pitchFamily="34" charset="0"/>
              </a:rPr>
              <a:t>- Creating </a:t>
            </a:r>
            <a:r>
              <a:rPr lang="en-US" sz="2800" b="1" u="sng" dirty="0">
                <a:effectLst>
                  <a:outerShdw blurRad="38100" dist="38100" dir="2700000" algn="tl">
                    <a:srgbClr val="000000">
                      <a:alpha val="43137"/>
                    </a:srgbClr>
                  </a:outerShdw>
                </a:effectLst>
                <a:latin typeface="Arial Black" panose="020B0A04020102020204" pitchFamily="34" charset="0"/>
              </a:rPr>
              <a:t>the BMI Category that helps detect trends related to obesity and chronic diseases collected from WHO website</a:t>
            </a:r>
          </a:p>
        </p:txBody>
      </p:sp>
      <p:sp>
        <p:nvSpPr>
          <p:cNvPr id="3" name="Content Placeholder 2"/>
          <p:cNvSpPr>
            <a:spLocks noGrp="1"/>
          </p:cNvSpPr>
          <p:nvPr>
            <p:ph idx="1"/>
          </p:nvPr>
        </p:nvSpPr>
        <p:spPr>
          <a:xfrm>
            <a:off x="432684" y="5244686"/>
            <a:ext cx="10515600" cy="4351338"/>
          </a:xfrm>
        </p:spPr>
        <p:txBody>
          <a:bodyPr>
            <a:normAutofit/>
          </a:bodyPr>
          <a:lstStyle/>
          <a:p>
            <a:r>
              <a:rPr lang="en-US" sz="1800" dirty="0" smtClean="0">
                <a:latin typeface="Times New Roman" panose="02020603050405020304" pitchFamily="18" charset="0"/>
                <a:cs typeface="Times New Roman" panose="02020603050405020304" pitchFamily="18" charset="0"/>
              </a:rPr>
              <a:t>The code categorizes Body Mass Index (BMI) values into specific groups using the `</a:t>
            </a:r>
            <a:r>
              <a:rPr lang="en-US" sz="1800" dirty="0" err="1" smtClean="0">
                <a:latin typeface="Times New Roman" panose="02020603050405020304" pitchFamily="18" charset="0"/>
                <a:cs typeface="Times New Roman" panose="02020603050405020304" pitchFamily="18" charset="0"/>
              </a:rPr>
              <a:t>pd.cut</a:t>
            </a:r>
            <a:r>
              <a:rPr lang="en-US" sz="1800" dirty="0" smtClean="0">
                <a:latin typeface="Times New Roman" panose="02020603050405020304" pitchFamily="18" charset="0"/>
                <a:cs typeface="Times New Roman" panose="02020603050405020304" pitchFamily="18" charset="0"/>
              </a:rPr>
              <a:t>()` function. </a:t>
            </a:r>
          </a:p>
          <a:p>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defines bins for different BMI ranges and assigns corresponding labels such as "Underweight," "Normal weight," and various obesity classes. The output displays the count of individuals in each BMI category, providing a summary of the distribution</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25967" y="1509466"/>
            <a:ext cx="10174339" cy="3664138"/>
          </a:xfrm>
          <a:prstGeom prst="rect">
            <a:avLst/>
          </a:prstGeom>
        </p:spPr>
      </p:pic>
    </p:spTree>
    <p:extLst>
      <p:ext uri="{BB962C8B-B14F-4D97-AF65-F5344CB8AC3E}">
        <p14:creationId xmlns:p14="http://schemas.microsoft.com/office/powerpoint/2010/main" val="3984652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9" y="214050"/>
            <a:ext cx="11928159" cy="1325563"/>
          </a:xfrm>
        </p:spPr>
        <p:txBody>
          <a:bodyPr>
            <a:no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rPr>
              <a:t>Normalizing </a:t>
            </a:r>
            <a:r>
              <a:rPr lang="en-US" sz="3600" b="1" u="sng" dirty="0">
                <a:effectLst>
                  <a:outerShdw blurRad="38100" dist="38100" dir="2700000" algn="tl">
                    <a:srgbClr val="000000">
                      <a:alpha val="43137"/>
                    </a:srgbClr>
                  </a:outerShdw>
                </a:effectLst>
                <a:latin typeface="Arial Black" panose="020B0A04020102020204" pitchFamily="34" charset="0"/>
              </a:rPr>
              <a:t>the values using the standard scalar </a:t>
            </a:r>
            <a:r>
              <a:rPr lang="en-US" sz="3600" b="1" u="sng" dirty="0" err="1">
                <a:effectLst>
                  <a:outerShdw blurRad="38100" dist="38100" dir="2700000" algn="tl">
                    <a:srgbClr val="000000">
                      <a:alpha val="43137"/>
                    </a:srgbClr>
                  </a:outerShdw>
                </a:effectLst>
                <a:latin typeface="Arial Black" panose="020B0A04020102020204" pitchFamily="34" charset="0"/>
              </a:rPr>
              <a:t>funtion</a:t>
            </a:r>
            <a:r>
              <a:rPr lang="en-US" sz="3600" b="1" u="sng" dirty="0">
                <a:effectLst>
                  <a:outerShdw blurRad="38100" dist="38100" dir="2700000" algn="tl">
                    <a:srgbClr val="000000">
                      <a:alpha val="43137"/>
                    </a:srgbClr>
                  </a:outerShdw>
                </a:effectLst>
                <a:latin typeface="Arial Black" panose="020B0A04020102020204" pitchFamily="34" charset="0"/>
              </a:rPr>
              <a:t> for training the model</a:t>
            </a:r>
          </a:p>
        </p:txBody>
      </p:sp>
      <p:pic>
        <p:nvPicPr>
          <p:cNvPr id="10242" name="Picture 2" descr="https://file-cdn.sider.ai/file/U0Y3H25JWLV/296d44189dc525dfa05673fdf82bc796/d377b7672cbf4b06b952a80714b81220-1738713763.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80" y="1801888"/>
            <a:ext cx="4368717" cy="39629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file-cdn.sider.ai/file/U0Y3H25JWLV/5ad77f5f59a07cecf40bfeb935926ad0/d7c27139b9fc4330ad4c06e7ca1753bd-1738713781.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13905" y="1690688"/>
            <a:ext cx="6225209" cy="418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11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82" y="455066"/>
            <a:ext cx="11161425" cy="1325563"/>
          </a:xfrm>
        </p:spPr>
        <p:txBody>
          <a:bodyPr>
            <a:normAutofit fontScale="90000"/>
          </a:bodyPr>
          <a:lstStyle/>
          <a:p>
            <a:r>
              <a:rPr lang="en-US" sz="3600" b="1" u="sng" dirty="0">
                <a:effectLst>
                  <a:outerShdw blurRad="38100" dist="38100" dir="2700000" algn="tl">
                    <a:srgbClr val="000000">
                      <a:alpha val="43137"/>
                    </a:srgbClr>
                  </a:outerShdw>
                </a:effectLst>
                <a:latin typeface="Arial Black" panose="020B0A04020102020204" pitchFamily="34" charset="0"/>
              </a:rPr>
              <a:t>Explanation </a:t>
            </a:r>
            <a:r>
              <a:rPr lang="en-US" sz="3600" b="1" u="sng" dirty="0" smtClean="0">
                <a:effectLst>
                  <a:outerShdw blurRad="38100" dist="38100" dir="2700000" algn="tl">
                    <a:srgbClr val="000000">
                      <a:alpha val="43137"/>
                    </a:srgbClr>
                  </a:outerShdw>
                </a:effectLst>
                <a:latin typeface="Arial Black" panose="020B0A04020102020204" pitchFamily="34" charset="0"/>
              </a:rPr>
              <a:t>of Normalizing </a:t>
            </a:r>
            <a:r>
              <a:rPr lang="en-US" sz="3600" b="1" u="sng" dirty="0">
                <a:effectLst>
                  <a:outerShdw blurRad="38100" dist="38100" dir="2700000" algn="tl">
                    <a:srgbClr val="000000">
                      <a:alpha val="43137"/>
                    </a:srgbClr>
                  </a:outerShdw>
                </a:effectLst>
                <a:latin typeface="Arial Black" panose="020B0A04020102020204" pitchFamily="34" charset="0"/>
              </a:rPr>
              <a:t>the values using the standard scalar </a:t>
            </a:r>
            <a:r>
              <a:rPr lang="en-US" sz="3600" b="1" u="sng" dirty="0" err="1">
                <a:effectLst>
                  <a:outerShdw blurRad="38100" dist="38100" dir="2700000" algn="tl">
                    <a:srgbClr val="000000">
                      <a:alpha val="43137"/>
                    </a:srgbClr>
                  </a:outerShdw>
                </a:effectLst>
                <a:latin typeface="Arial Black" panose="020B0A04020102020204" pitchFamily="34" charset="0"/>
              </a:rPr>
              <a:t>funtion</a:t>
            </a:r>
            <a:r>
              <a:rPr lang="en-US" sz="3600" b="1" u="sng" dirty="0">
                <a:effectLst>
                  <a:outerShdw blurRad="38100" dist="38100" dir="2700000" algn="tl">
                    <a:srgbClr val="000000">
                      <a:alpha val="43137"/>
                    </a:srgbClr>
                  </a:outerShdw>
                </a:effectLst>
                <a:latin typeface="Arial Black" panose="020B0A04020102020204" pitchFamily="34" charset="0"/>
              </a:rPr>
              <a:t> for training the model</a:t>
            </a:r>
            <a:endParaRPr lang="en-US" sz="3600" dirty="0"/>
          </a:p>
        </p:txBody>
      </p:sp>
      <p:sp>
        <p:nvSpPr>
          <p:cNvPr id="4" name="Rectangle 1"/>
          <p:cNvSpPr>
            <a:spLocks noGrp="1" noChangeArrowheads="1"/>
          </p:cNvSpPr>
          <p:nvPr>
            <p:ph idx="1"/>
          </p:nvPr>
        </p:nvSpPr>
        <p:spPr bwMode="auto">
          <a:xfrm>
            <a:off x="179882" y="1846859"/>
            <a:ext cx="10755443" cy="43088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code normalizes numerical values in a dataset using the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StandardScaler</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from the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sklearn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library to prepare the data for model training. It selects specific columns (Age, BMI, Glucose Level, Cholesterol Level, Blood Pressure) for scaling, applies the transformation, and then displays the first few rows of the updated dataset. This process ensures that the features have a mean of 0 and a standard deviation of 1, improving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 of the Output for Each Variable Distribution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Patient Data</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Displays patient information including ID, age, gender, BMI, smoking status, family history, glucose level, cholesterol level, blood pressure, and treatment outcome.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 Group and BMI Category</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Categorizes patients into age groups and BMI categories, indicating their health status.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Transformed Values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Shows the normalized values for age, BMI, glucose level, cholesterol level, and blood pressure, making them suitable for further analysis or modeling.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056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u="sng" dirty="0" smtClean="0">
                <a:effectLst>
                  <a:outerShdw blurRad="38100" dist="38100" dir="2700000" algn="tl">
                    <a:srgbClr val="000000">
                      <a:alpha val="43137"/>
                    </a:srgbClr>
                  </a:outerShdw>
                </a:effectLst>
                <a:latin typeface="Arial Black" panose="020B0A04020102020204" pitchFamily="34" charset="0"/>
              </a:rPr>
              <a:t>DATA SET- HEALTHCARE INDUSTRY</a:t>
            </a:r>
            <a:br>
              <a:rPr lang="en-US" sz="4000" b="1" u="sng" dirty="0" smtClean="0">
                <a:effectLst>
                  <a:outerShdw blurRad="38100" dist="38100" dir="2700000" algn="tl">
                    <a:srgbClr val="000000">
                      <a:alpha val="43137"/>
                    </a:srgbClr>
                  </a:outerShdw>
                </a:effectLst>
                <a:latin typeface="Arial Black" panose="020B0A04020102020204" pitchFamily="34" charset="0"/>
              </a:rPr>
            </a:b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1110864" y="1351280"/>
            <a:ext cx="8061960" cy="5506720"/>
          </a:xfrm>
        </p:spPr>
        <p:txBody>
          <a:bodyPr>
            <a:normAutofit lnSpcReduction="10000"/>
          </a:bodyPr>
          <a:lstStyle/>
          <a:p>
            <a:pPr marL="0" indent="0">
              <a:buNone/>
            </a:pPr>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VARIABLES</a:t>
            </a:r>
          </a:p>
          <a:p>
            <a:r>
              <a:rPr lang="en-US" b="1" dirty="0">
                <a:latin typeface="Times New Roman" panose="02020603050405020304" pitchFamily="18" charset="0"/>
                <a:cs typeface="Times New Roman" panose="02020603050405020304" pitchFamily="18" charset="0"/>
              </a:rPr>
              <a:t>Patient ID</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Age</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Gender</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BMI</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Smoking Status</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Family History</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Glucose Level</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Cholesterol Level</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Blood Pressure</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Treatment Outcome</a:t>
            </a:r>
            <a:r>
              <a:rPr lang="en-US" b="1" dirty="0" smtClean="0">
                <a:latin typeface="Times New Roman" panose="02020603050405020304" pitchFamily="18" charset="0"/>
                <a:cs typeface="Times New Roman" panose="02020603050405020304" pitchFamily="18" charset="0"/>
              </a:rPr>
              <a:t> </a:t>
            </a:r>
            <a:endParaRPr lang="en-U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410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856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40" y="-372028"/>
            <a:ext cx="10515600"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rPr>
              <a:t>Performing </a:t>
            </a:r>
            <a:r>
              <a:rPr lang="en-US" sz="3600" b="1" u="sng" dirty="0">
                <a:effectLst>
                  <a:outerShdw blurRad="38100" dist="38100" dir="2700000" algn="tl">
                    <a:srgbClr val="000000">
                      <a:alpha val="43137"/>
                    </a:srgbClr>
                  </a:outerShdw>
                </a:effectLst>
                <a:latin typeface="Arial Black" panose="020B0A04020102020204" pitchFamily="34" charset="0"/>
              </a:rPr>
              <a:t>the EDA on the Data</a:t>
            </a:r>
          </a:p>
        </p:txBody>
      </p:sp>
      <p:pic>
        <p:nvPicPr>
          <p:cNvPr id="6" name="Content Placeholder 5"/>
          <p:cNvPicPr>
            <a:picLocks noGrp="1" noChangeAspect="1"/>
          </p:cNvPicPr>
          <p:nvPr>
            <p:ph idx="1"/>
          </p:nvPr>
        </p:nvPicPr>
        <p:blipFill>
          <a:blip r:embed="rId2"/>
          <a:stretch>
            <a:fillRect/>
          </a:stretch>
        </p:blipFill>
        <p:spPr>
          <a:xfrm>
            <a:off x="95417" y="644057"/>
            <a:ext cx="10718358" cy="6213944"/>
          </a:xfrm>
          <a:prstGeom prst="rect">
            <a:avLst/>
          </a:prstGeom>
        </p:spPr>
      </p:pic>
    </p:spTree>
    <p:extLst>
      <p:ext uri="{BB962C8B-B14F-4D97-AF65-F5344CB8AC3E}">
        <p14:creationId xmlns:p14="http://schemas.microsoft.com/office/powerpoint/2010/main" val="4195563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39" y="134537"/>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Explanation of Scatterplot</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226666" y="1250237"/>
            <a:ext cx="10515600" cy="4351338"/>
          </a:xfrm>
        </p:spPr>
        <p:txBody>
          <a:bodyPr>
            <a:noAutofit/>
          </a:bodyPr>
          <a:lstStyle/>
          <a:p>
            <a:r>
              <a:rPr lang="en-US" sz="2000" dirty="0">
                <a:latin typeface="Times New Roman" panose="02020603050405020304" pitchFamily="18" charset="0"/>
                <a:cs typeface="Times New Roman" panose="02020603050405020304" pitchFamily="18" charset="0"/>
              </a:rPr>
              <a:t>The code generates a </a:t>
            </a:r>
            <a:r>
              <a:rPr lang="en-US" sz="2000" dirty="0" err="1">
                <a:latin typeface="Times New Roman" panose="02020603050405020304" pitchFamily="18" charset="0"/>
                <a:cs typeface="Times New Roman" panose="02020603050405020304" pitchFamily="18" charset="0"/>
              </a:rPr>
              <a:t>pairplot</a:t>
            </a:r>
            <a:r>
              <a:rPr lang="en-US" sz="2000" dirty="0">
                <a:latin typeface="Times New Roman" panose="02020603050405020304" pitchFamily="18" charset="0"/>
                <a:cs typeface="Times New Roman" panose="02020603050405020304" pitchFamily="18" charset="0"/>
              </a:rPr>
              <a:t> to visualize the relationships between several numerical features in the dataset, including Age, BMI, Glucose Level, Cholesterol Level, and Blood Pressure. It uses kernel density estimation (KDE) to display the distribution of each variable along the diagonal and scatter plots for the relationships between pairs of variables. The output provides insights into correlations and distributions among these features.</a:t>
            </a:r>
          </a:p>
          <a:p>
            <a:pPr marL="0" indent="0">
              <a:buNone/>
            </a:pPr>
            <a:r>
              <a:rPr lang="en-US" sz="2000" b="1" dirty="0">
                <a:latin typeface="Times New Roman" panose="02020603050405020304" pitchFamily="18" charset="0"/>
                <a:cs typeface="Times New Roman" panose="02020603050405020304" pitchFamily="18" charset="0"/>
              </a:rPr>
              <a:t>Explanation of the Output for Each Variable Distribution</a:t>
            </a:r>
          </a:p>
          <a:p>
            <a:r>
              <a:rPr lang="en-US" sz="2000" b="1" dirty="0">
                <a:latin typeface="Times New Roman" panose="02020603050405020304" pitchFamily="18" charset="0"/>
                <a:cs typeface="Times New Roman" panose="02020603050405020304" pitchFamily="18" charset="0"/>
              </a:rPr>
              <a:t>Age</a:t>
            </a:r>
            <a:r>
              <a:rPr lang="en-US" sz="2000" dirty="0">
                <a:latin typeface="Times New Roman" panose="02020603050405020304" pitchFamily="18" charset="0"/>
                <a:cs typeface="Times New Roman" panose="02020603050405020304" pitchFamily="18" charset="0"/>
              </a:rPr>
              <a:t>: The distribution shows a slight peak around 40-60 years, indicating a concentration of individuals in this age range.</a:t>
            </a:r>
          </a:p>
          <a:p>
            <a:r>
              <a:rPr lang="en-US" sz="2000" b="1" dirty="0">
                <a:latin typeface="Times New Roman" panose="02020603050405020304" pitchFamily="18" charset="0"/>
                <a:cs typeface="Times New Roman" panose="02020603050405020304" pitchFamily="18" charset="0"/>
              </a:rPr>
              <a:t>BMI</a:t>
            </a:r>
            <a:r>
              <a:rPr lang="en-US" sz="2000" dirty="0">
                <a:latin typeface="Times New Roman" panose="02020603050405020304" pitchFamily="18" charset="0"/>
                <a:cs typeface="Times New Roman" panose="02020603050405020304" pitchFamily="18" charset="0"/>
              </a:rPr>
              <a:t>: The distribution is relatively uniform with a slight peak around 25-30, suggesting a mix of weight categories among the population.</a:t>
            </a:r>
          </a:p>
          <a:p>
            <a:r>
              <a:rPr lang="en-US" sz="2000" b="1" dirty="0">
                <a:latin typeface="Times New Roman" panose="02020603050405020304" pitchFamily="18" charset="0"/>
                <a:cs typeface="Times New Roman" panose="02020603050405020304" pitchFamily="18" charset="0"/>
              </a:rPr>
              <a:t>Glucose Level</a:t>
            </a:r>
            <a:r>
              <a:rPr lang="en-US" sz="2000" dirty="0">
                <a:latin typeface="Times New Roman" panose="02020603050405020304" pitchFamily="18" charset="0"/>
                <a:cs typeface="Times New Roman" panose="02020603050405020304" pitchFamily="18" charset="0"/>
              </a:rPr>
              <a:t>: The distribution appears to be right-skewed, indicating that most individuals have lower glucose levels, with fewer individuals having high levels.</a:t>
            </a:r>
          </a:p>
          <a:p>
            <a:r>
              <a:rPr lang="en-US" sz="2000" b="1" dirty="0">
                <a:latin typeface="Times New Roman" panose="02020603050405020304" pitchFamily="18" charset="0"/>
                <a:cs typeface="Times New Roman" panose="02020603050405020304" pitchFamily="18" charset="0"/>
              </a:rPr>
              <a:t>Cholesterol Level</a:t>
            </a:r>
            <a:r>
              <a:rPr lang="en-US" sz="2000" dirty="0">
                <a:latin typeface="Times New Roman" panose="02020603050405020304" pitchFamily="18" charset="0"/>
                <a:cs typeface="Times New Roman" panose="02020603050405020304" pitchFamily="18" charset="0"/>
              </a:rPr>
              <a:t>: The distribution is somewhat uniform but shows a slight peak, suggesting a range of cholesterol levels with no extreme outliers.</a:t>
            </a:r>
          </a:p>
          <a:p>
            <a:r>
              <a:rPr lang="en-US" sz="2000" b="1" dirty="0">
                <a:latin typeface="Times New Roman" panose="02020603050405020304" pitchFamily="18" charset="0"/>
                <a:cs typeface="Times New Roman" panose="02020603050405020304" pitchFamily="18" charset="0"/>
              </a:rPr>
              <a:t>Blood Pressure</a:t>
            </a:r>
            <a:r>
              <a:rPr lang="en-US" sz="2000" dirty="0">
                <a:latin typeface="Times New Roman" panose="02020603050405020304" pitchFamily="18" charset="0"/>
                <a:cs typeface="Times New Roman" panose="02020603050405020304" pitchFamily="18" charset="0"/>
              </a:rPr>
              <a:t>: The distribution is slightly right-skewed, indicating that most individuals have blood pressure readings in the normal range, with fewer individuals having higher readings.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572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41" y="166342"/>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Heat Map Visualization</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41" y="1323457"/>
            <a:ext cx="5440964" cy="5307931"/>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130" y="1283701"/>
            <a:ext cx="6384898" cy="5614056"/>
          </a:xfrm>
          <a:prstGeom prst="rect">
            <a:avLst/>
          </a:prstGeom>
        </p:spPr>
      </p:pic>
    </p:spTree>
    <p:extLst>
      <p:ext uri="{BB962C8B-B14F-4D97-AF65-F5344CB8AC3E}">
        <p14:creationId xmlns:p14="http://schemas.microsoft.com/office/powerpoint/2010/main" val="28167392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47" y="206099"/>
            <a:ext cx="10515600" cy="1325563"/>
          </a:xfrm>
        </p:spPr>
        <p:txBody>
          <a:bodyPr/>
          <a:lstStyle/>
          <a:p>
            <a:r>
              <a:rPr lang="en-US" b="1" u="sng" dirty="0" smtClean="0">
                <a:effectLst>
                  <a:outerShdw blurRad="38100" dist="38100" dir="2700000" algn="tl">
                    <a:srgbClr val="000000">
                      <a:alpha val="43137"/>
                    </a:srgbClr>
                  </a:outerShdw>
                </a:effectLst>
                <a:latin typeface="Arial Black" panose="020B0A04020102020204" pitchFamily="34" charset="0"/>
              </a:rPr>
              <a:t>Explanation </a:t>
            </a:r>
            <a:r>
              <a:rPr lang="en-US" b="1" u="sng" dirty="0">
                <a:effectLst>
                  <a:outerShdw blurRad="38100" dist="38100" dir="2700000" algn="tl">
                    <a:srgbClr val="000000">
                      <a:alpha val="43137"/>
                    </a:srgbClr>
                  </a:outerShdw>
                </a:effectLst>
                <a:latin typeface="Arial Black" panose="020B0A04020102020204" pitchFamily="34" charset="0"/>
              </a:rPr>
              <a:t>of </a:t>
            </a:r>
            <a:r>
              <a:rPr lang="en-US" b="1" u="sng" dirty="0" smtClean="0">
                <a:effectLst>
                  <a:outerShdw blurRad="38100" dist="38100" dir="2700000" algn="tl">
                    <a:srgbClr val="000000">
                      <a:alpha val="43137"/>
                    </a:srgbClr>
                  </a:outerShdw>
                </a:effectLst>
                <a:latin typeface="Arial Black" panose="020B0A04020102020204" pitchFamily="34" charset="0"/>
              </a:rPr>
              <a:t>Heat map</a:t>
            </a:r>
            <a:endParaRPr lang="en-US" dirty="0"/>
          </a:p>
        </p:txBody>
      </p:sp>
      <p:sp>
        <p:nvSpPr>
          <p:cNvPr id="3" name="Content Placeholder 2"/>
          <p:cNvSpPr>
            <a:spLocks noGrp="1"/>
          </p:cNvSpPr>
          <p:nvPr>
            <p:ph idx="1"/>
          </p:nvPr>
        </p:nvSpPr>
        <p:spPr>
          <a:xfrm>
            <a:off x="377025" y="1531662"/>
            <a:ext cx="10515600" cy="4351338"/>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code computes the correlation matrix for selected numerical columns in the dataset and visualizes it using a </a:t>
            </a:r>
            <a:r>
              <a:rPr lang="en-US" dirty="0" err="1">
                <a:latin typeface="Times New Roman" panose="02020603050405020304" pitchFamily="18" charset="0"/>
                <a:cs typeface="Times New Roman" panose="02020603050405020304" pitchFamily="18" charset="0"/>
              </a:rPr>
              <a:t>heatmap</a:t>
            </a:r>
            <a:r>
              <a:rPr lang="en-US" dirty="0">
                <a:latin typeface="Times New Roman" panose="02020603050405020304" pitchFamily="18" charset="0"/>
                <a:cs typeface="Times New Roman" panose="02020603050405020304" pitchFamily="18" charset="0"/>
              </a:rPr>
              <a:t>. The </a:t>
            </a:r>
            <a:r>
              <a:rPr lang="en-US" dirty="0" err="1">
                <a:latin typeface="Times New Roman" panose="02020603050405020304" pitchFamily="18" charset="0"/>
                <a:cs typeface="Times New Roman" panose="02020603050405020304" pitchFamily="18" charset="0"/>
              </a:rPr>
              <a:t>heatmap</a:t>
            </a:r>
            <a:r>
              <a:rPr lang="en-US" dirty="0">
                <a:latin typeface="Times New Roman" panose="02020603050405020304" pitchFamily="18" charset="0"/>
                <a:cs typeface="Times New Roman" panose="02020603050405020304" pitchFamily="18" charset="0"/>
              </a:rPr>
              <a:t> displays the strength and direction of relationships between features, with color intensity indicating the degree of correlation. This helps identify potential associations among variables like Age, BMI, Glucose Level, Cholesterol Level, and Blood Pressure</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Explanation of the Output for Each Variable Distribution</a:t>
            </a:r>
          </a:p>
          <a:p>
            <a:r>
              <a:rPr lang="en-US" b="1" dirty="0">
                <a:latin typeface="Times New Roman" panose="02020603050405020304" pitchFamily="18" charset="0"/>
                <a:cs typeface="Times New Roman" panose="02020603050405020304" pitchFamily="18" charset="0"/>
              </a:rPr>
              <a:t>Age</a:t>
            </a:r>
            <a:r>
              <a:rPr lang="en-US" dirty="0">
                <a:latin typeface="Times New Roman" panose="02020603050405020304" pitchFamily="18" charset="0"/>
                <a:cs typeface="Times New Roman" panose="02020603050405020304" pitchFamily="18" charset="0"/>
              </a:rPr>
              <a:t>: Strong positive correlation (1.00) with itself, indicating perfect correlation.</a:t>
            </a:r>
          </a:p>
          <a:p>
            <a:r>
              <a:rPr lang="en-US" b="1" dirty="0">
                <a:latin typeface="Times New Roman" panose="02020603050405020304" pitchFamily="18" charset="0"/>
                <a:cs typeface="Times New Roman" panose="02020603050405020304" pitchFamily="18" charset="0"/>
              </a:rPr>
              <a:t>BMI</a:t>
            </a:r>
            <a:r>
              <a:rPr lang="en-US" dirty="0">
                <a:latin typeface="Times New Roman" panose="02020603050405020304" pitchFamily="18" charset="0"/>
                <a:cs typeface="Times New Roman" panose="02020603050405020304" pitchFamily="18" charset="0"/>
              </a:rPr>
              <a:t>: Very weak negative correlation (-0.03) with Age, suggesting no significant relationship.</a:t>
            </a:r>
          </a:p>
          <a:p>
            <a:r>
              <a:rPr lang="en-US" b="1" dirty="0">
                <a:latin typeface="Times New Roman" panose="02020603050405020304" pitchFamily="18" charset="0"/>
                <a:cs typeface="Times New Roman" panose="02020603050405020304" pitchFamily="18" charset="0"/>
              </a:rPr>
              <a:t>Glucose Level</a:t>
            </a:r>
            <a:r>
              <a:rPr lang="en-US" dirty="0">
                <a:latin typeface="Times New Roman" panose="02020603050405020304" pitchFamily="18" charset="0"/>
                <a:cs typeface="Times New Roman" panose="02020603050405020304" pitchFamily="18" charset="0"/>
              </a:rPr>
              <a:t>: Weak positive correlation (0.03) with Age, indicating a slight tendency for older individuals to have higher glucose levels.</a:t>
            </a:r>
          </a:p>
          <a:p>
            <a:r>
              <a:rPr lang="en-US" b="1" dirty="0">
                <a:latin typeface="Times New Roman" panose="02020603050405020304" pitchFamily="18" charset="0"/>
                <a:cs typeface="Times New Roman" panose="02020603050405020304" pitchFamily="18" charset="0"/>
              </a:rPr>
              <a:t>Cholesterol Level</a:t>
            </a:r>
            <a:r>
              <a:rPr lang="en-US" dirty="0">
                <a:latin typeface="Times New Roman" panose="02020603050405020304" pitchFamily="18" charset="0"/>
                <a:cs typeface="Times New Roman" panose="02020603050405020304" pitchFamily="18" charset="0"/>
              </a:rPr>
              <a:t>: Weak negative correlation (-0.04) with Age, suggesting no meaningful relationship.</a:t>
            </a:r>
          </a:p>
          <a:p>
            <a:r>
              <a:rPr lang="en-US" b="1" dirty="0">
                <a:latin typeface="Times New Roman" panose="02020603050405020304" pitchFamily="18" charset="0"/>
                <a:cs typeface="Times New Roman" panose="02020603050405020304" pitchFamily="18" charset="0"/>
              </a:rPr>
              <a:t>Blood Pressure</a:t>
            </a:r>
            <a:r>
              <a:rPr lang="en-US" dirty="0">
                <a:latin typeface="Times New Roman" panose="02020603050405020304" pitchFamily="18" charset="0"/>
                <a:cs typeface="Times New Roman" panose="02020603050405020304" pitchFamily="18" charset="0"/>
              </a:rPr>
              <a:t>: Weak negative correlation (-0.02) with Age, indicating no significant association</a:t>
            </a:r>
            <a:r>
              <a:rPr lang="en-US" dirty="0"/>
              <a:t>.</a:t>
            </a:r>
          </a:p>
        </p:txBody>
      </p:sp>
    </p:spTree>
    <p:extLst>
      <p:ext uri="{BB962C8B-B14F-4D97-AF65-F5344CB8AC3E}">
        <p14:creationId xmlns:p14="http://schemas.microsoft.com/office/powerpoint/2010/main" val="3521533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73" y="75435"/>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rPr>
              <a:t>Boxplot: Glucose Levels by Age Group</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73" y="1944928"/>
            <a:ext cx="5180109" cy="445587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082" y="1582308"/>
            <a:ext cx="6801388" cy="4432365"/>
          </a:xfrm>
          <a:prstGeom prst="rect">
            <a:avLst/>
          </a:prstGeom>
        </p:spPr>
      </p:pic>
    </p:spTree>
    <p:extLst>
      <p:ext uri="{BB962C8B-B14F-4D97-AF65-F5344CB8AC3E}">
        <p14:creationId xmlns:p14="http://schemas.microsoft.com/office/powerpoint/2010/main" val="1360829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90" y="118635"/>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Boxplot </a:t>
            </a:r>
            <a:r>
              <a:rPr lang="en-US" sz="4000" b="1" u="sng" dirty="0" err="1" smtClean="0">
                <a:effectLst>
                  <a:outerShdw blurRad="38100" dist="38100" dir="2700000" algn="tl">
                    <a:srgbClr val="000000">
                      <a:alpha val="43137"/>
                    </a:srgbClr>
                  </a:outerShdw>
                </a:effectLst>
                <a:latin typeface="Arial Black" panose="020B0A04020102020204" pitchFamily="34" charset="0"/>
              </a:rPr>
              <a:t>Explaination</a:t>
            </a:r>
            <a:r>
              <a:rPr lang="en-US" sz="4000" b="1" u="sng" dirty="0" smtClean="0">
                <a:effectLst>
                  <a:outerShdw blurRad="38100" dist="38100" dir="2700000" algn="tl">
                    <a:srgbClr val="000000">
                      <a:alpha val="43137"/>
                    </a:srgbClr>
                  </a:outerShdw>
                </a:effectLst>
                <a:latin typeface="Arial Black" panose="020B0A04020102020204" pitchFamily="34" charset="0"/>
              </a:rPr>
              <a:t> </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408829" y="1571183"/>
            <a:ext cx="10515600" cy="4351338"/>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code creates a boxplot to visualize the distribution of glucose levels across different age groups (Middle Age, Senior, Elderly). It uses the Seaborn library to plot the glucose levels on the y-axis against the age groups on the x-axis, providing a clear comparison of glucose levels among these categories. The boxplot highlights the median, quartiles, and potential outliers in glucose levels for each age group.</a:t>
            </a:r>
          </a:p>
          <a:p>
            <a:pPr marL="0" indent="0">
              <a:buNone/>
            </a:pPr>
            <a:endParaRPr lang="en-US" b="1"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Explanation </a:t>
            </a:r>
            <a:r>
              <a:rPr lang="en-US" b="1" dirty="0">
                <a:latin typeface="Times New Roman" panose="02020603050405020304" pitchFamily="18" charset="0"/>
                <a:cs typeface="Times New Roman" panose="02020603050405020304" pitchFamily="18" charset="0"/>
              </a:rPr>
              <a:t>of the Output for Each Variable Distribution</a:t>
            </a:r>
          </a:p>
          <a:p>
            <a:r>
              <a:rPr lang="en-US" b="1" dirty="0">
                <a:latin typeface="Times New Roman" panose="02020603050405020304" pitchFamily="18" charset="0"/>
                <a:cs typeface="Times New Roman" panose="02020603050405020304" pitchFamily="18" charset="0"/>
              </a:rPr>
              <a:t>Middle Age</a:t>
            </a:r>
            <a:r>
              <a:rPr lang="en-US" dirty="0">
                <a:latin typeface="Times New Roman" panose="02020603050405020304" pitchFamily="18" charset="0"/>
                <a:cs typeface="Times New Roman" panose="02020603050405020304" pitchFamily="18" charset="0"/>
              </a:rPr>
              <a:t>: The boxplot shows a median glucose level around 130, with a range extending from approximately 100 to 160, indicating a moderate glucose level distribution.</a:t>
            </a:r>
          </a:p>
          <a:p>
            <a:r>
              <a:rPr lang="en-US" b="1" dirty="0">
                <a:latin typeface="Times New Roman" panose="02020603050405020304" pitchFamily="18" charset="0"/>
                <a:cs typeface="Times New Roman" panose="02020603050405020304" pitchFamily="18" charset="0"/>
              </a:rPr>
              <a:t>Senior</a:t>
            </a:r>
            <a:r>
              <a:rPr lang="en-US" dirty="0">
                <a:latin typeface="Times New Roman" panose="02020603050405020304" pitchFamily="18" charset="0"/>
                <a:cs typeface="Times New Roman" panose="02020603050405020304" pitchFamily="18" charset="0"/>
              </a:rPr>
              <a:t>: The median glucose level is slightly higher, around 140, with a range from about 110 to 180, suggesting that seniors may have higher glucose levels compared to middle-aged individuals.</a:t>
            </a:r>
          </a:p>
          <a:p>
            <a:r>
              <a:rPr lang="en-US" b="1" dirty="0">
                <a:latin typeface="Times New Roman" panose="02020603050405020304" pitchFamily="18" charset="0"/>
                <a:cs typeface="Times New Roman" panose="02020603050405020304" pitchFamily="18" charset="0"/>
              </a:rPr>
              <a:t>Elderly</a:t>
            </a:r>
            <a:r>
              <a:rPr lang="en-US" dirty="0">
                <a:latin typeface="Times New Roman" panose="02020603050405020304" pitchFamily="18" charset="0"/>
                <a:cs typeface="Times New Roman" panose="02020603050405020304" pitchFamily="18" charset="0"/>
              </a:rPr>
              <a:t>: The boxplot indicates a median glucose level of around 150, with a range from approximately 120 to 200, reflecting the highest glucose levels among the age groups, which may indicate increased health risks.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782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 y="-188526"/>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rPr>
              <a:t>Distribution of BMI Categories vs Treatment Outcome</a:t>
            </a:r>
          </a:p>
        </p:txBody>
      </p:sp>
      <p:sp>
        <p:nvSpPr>
          <p:cNvPr id="3" name="Content Placeholder 2"/>
          <p:cNvSpPr>
            <a:spLocks noGrp="1"/>
          </p:cNvSpPr>
          <p:nvPr>
            <p:ph idx="1"/>
          </p:nvPr>
        </p:nvSpPr>
        <p:spPr>
          <a:xfrm>
            <a:off x="6472362" y="1205423"/>
            <a:ext cx="5518205" cy="4351338"/>
          </a:xfrm>
        </p:spPr>
        <p:txBody>
          <a:bodyPr>
            <a:noAutofit/>
          </a:bodyPr>
          <a:lstStyle/>
          <a:p>
            <a:r>
              <a:rPr lang="en-US" sz="1400" dirty="0">
                <a:latin typeface="Times New Roman" panose="02020603050405020304" pitchFamily="18" charset="0"/>
                <a:cs typeface="Times New Roman" panose="02020603050405020304" pitchFamily="18" charset="0"/>
              </a:rPr>
              <a:t>The code generates a count plot to visualize the distribution of BMI categories against treatment outcomes (Chronic Disease vs. No Chronic Disease). Using Seaborn, it displays the count of individuals in each BMI category, differentiated by treatment outcome, allowing for a clear comparison of how BMI relates to health status. The plot helps identify trends in health outcomes based on BMI classifications.</a:t>
            </a:r>
          </a:p>
          <a:p>
            <a:r>
              <a:rPr lang="en-US" sz="1400" b="1" dirty="0">
                <a:latin typeface="Times New Roman" panose="02020603050405020304" pitchFamily="18" charset="0"/>
                <a:cs typeface="Times New Roman" panose="02020603050405020304" pitchFamily="18" charset="0"/>
              </a:rPr>
              <a:t>Explanation of the Output for Each Variable Distribution</a:t>
            </a:r>
          </a:p>
          <a:p>
            <a:r>
              <a:rPr lang="en-US" sz="1400" b="1" dirty="0">
                <a:latin typeface="Times New Roman" panose="02020603050405020304" pitchFamily="18" charset="0"/>
                <a:cs typeface="Times New Roman" panose="02020603050405020304" pitchFamily="18" charset="0"/>
              </a:rPr>
              <a:t>Underweight</a:t>
            </a:r>
            <a:r>
              <a:rPr lang="en-US" sz="1400" dirty="0">
                <a:latin typeface="Times New Roman" panose="02020603050405020304" pitchFamily="18" charset="0"/>
                <a:cs typeface="Times New Roman" panose="02020603050405020304" pitchFamily="18" charset="0"/>
              </a:rPr>
              <a:t>: The count of individuals is relatively low, with a higher proportion experiencing "No Chronic Disease" compared to "Chronic Disease."</a:t>
            </a:r>
          </a:p>
          <a:p>
            <a:r>
              <a:rPr lang="en-US" sz="1400" b="1" dirty="0">
                <a:latin typeface="Times New Roman" panose="02020603050405020304" pitchFamily="18" charset="0"/>
                <a:cs typeface="Times New Roman" panose="02020603050405020304" pitchFamily="18" charset="0"/>
              </a:rPr>
              <a:t>Normal Weight</a:t>
            </a:r>
            <a:r>
              <a:rPr lang="en-US" sz="1400" dirty="0">
                <a:latin typeface="Times New Roman" panose="02020603050405020304" pitchFamily="18" charset="0"/>
                <a:cs typeface="Times New Roman" panose="02020603050405020304" pitchFamily="18" charset="0"/>
              </a:rPr>
              <a:t>: This category shows a significant number of individuals, with a clear majority having "No Chronic Disease."</a:t>
            </a:r>
          </a:p>
          <a:p>
            <a:r>
              <a:rPr lang="en-US" sz="1400" b="1" dirty="0">
                <a:latin typeface="Times New Roman" panose="02020603050405020304" pitchFamily="18" charset="0"/>
                <a:cs typeface="Times New Roman" panose="02020603050405020304" pitchFamily="18" charset="0"/>
              </a:rPr>
              <a:t>Pre-obesity</a:t>
            </a:r>
            <a:r>
              <a:rPr lang="en-US" sz="1400" dirty="0">
                <a:latin typeface="Times New Roman" panose="02020603050405020304" pitchFamily="18" charset="0"/>
                <a:cs typeface="Times New Roman" panose="02020603050405020304" pitchFamily="18" charset="0"/>
              </a:rPr>
              <a:t>: The counts are balanced, but there are slightly more individuals with "Chronic Disease" than "No Chronic Disease."</a:t>
            </a:r>
          </a:p>
          <a:p>
            <a:r>
              <a:rPr lang="en-US" sz="1400" b="1" dirty="0">
                <a:latin typeface="Times New Roman" panose="02020603050405020304" pitchFamily="18" charset="0"/>
                <a:cs typeface="Times New Roman" panose="02020603050405020304" pitchFamily="18" charset="0"/>
              </a:rPr>
              <a:t>Obesity Class I</a:t>
            </a:r>
            <a:r>
              <a:rPr lang="en-US" sz="1400" dirty="0">
                <a:latin typeface="Times New Roman" panose="02020603050405020304" pitchFamily="18" charset="0"/>
                <a:cs typeface="Times New Roman" panose="02020603050405020304" pitchFamily="18" charset="0"/>
              </a:rPr>
              <a:t>: A notable increase in individuals, with a higher count of "Chronic Disease" cases compared to "No Chronic Disease."</a:t>
            </a:r>
          </a:p>
          <a:p>
            <a:r>
              <a:rPr lang="en-US" sz="1400" b="1" dirty="0">
                <a:latin typeface="Times New Roman" panose="02020603050405020304" pitchFamily="18" charset="0"/>
                <a:cs typeface="Times New Roman" panose="02020603050405020304" pitchFamily="18" charset="0"/>
              </a:rPr>
              <a:t>Obesity Class II</a:t>
            </a:r>
            <a:r>
              <a:rPr lang="en-US" sz="1400" dirty="0">
                <a:latin typeface="Times New Roman" panose="02020603050405020304" pitchFamily="18" charset="0"/>
                <a:cs typeface="Times New Roman" panose="02020603050405020304" pitchFamily="18" charset="0"/>
              </a:rPr>
              <a:t>: The count is higher still, indicating a strong association with "Chronic Disease."</a:t>
            </a:r>
          </a:p>
          <a:p>
            <a:r>
              <a:rPr lang="en-US" sz="1400" b="1" dirty="0">
                <a:latin typeface="Times New Roman" panose="02020603050405020304" pitchFamily="18" charset="0"/>
                <a:cs typeface="Times New Roman" panose="02020603050405020304" pitchFamily="18" charset="0"/>
              </a:rPr>
              <a:t>Obesity Class III</a:t>
            </a:r>
            <a:r>
              <a:rPr lang="en-US" sz="1400" dirty="0">
                <a:latin typeface="Times New Roman" panose="02020603050405020304" pitchFamily="18" charset="0"/>
                <a:cs typeface="Times New Roman" panose="02020603050405020304" pitchFamily="18" charset="0"/>
              </a:rPr>
              <a:t>: This category has the highest count, predominantly showing "Chronic Disease," suggesting a significant health risk associated with severe obesity.</a:t>
            </a:r>
          </a:p>
          <a:p>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5" y="1137037"/>
            <a:ext cx="6567777" cy="5661327"/>
          </a:xfrm>
          <a:prstGeom prst="rect">
            <a:avLst/>
          </a:prstGeom>
        </p:spPr>
      </p:pic>
    </p:spTree>
    <p:extLst>
      <p:ext uri="{BB962C8B-B14F-4D97-AF65-F5344CB8AC3E}">
        <p14:creationId xmlns:p14="http://schemas.microsoft.com/office/powerpoint/2010/main" val="13009846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0698"/>
            <a:ext cx="10515600"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rPr>
              <a:t>Distribution </a:t>
            </a:r>
            <a:r>
              <a:rPr lang="en-US" sz="3600" b="1" u="sng" dirty="0">
                <a:effectLst>
                  <a:outerShdw blurRad="38100" dist="38100" dir="2700000" algn="tl">
                    <a:srgbClr val="000000">
                      <a:alpha val="43137"/>
                    </a:srgbClr>
                  </a:outerShdw>
                </a:effectLst>
                <a:latin typeface="Arial Black" panose="020B0A04020102020204" pitchFamily="34" charset="0"/>
              </a:rPr>
              <a:t>of Blood Pressure</a:t>
            </a:r>
          </a:p>
        </p:txBody>
      </p:sp>
      <p:sp>
        <p:nvSpPr>
          <p:cNvPr id="5" name="Rectangle 2"/>
          <p:cNvSpPr>
            <a:spLocks noGrp="1" noChangeArrowheads="1"/>
          </p:cNvSpPr>
          <p:nvPr>
            <p:ph idx="1"/>
          </p:nvPr>
        </p:nvSpPr>
        <p:spPr bwMode="auto">
          <a:xfrm>
            <a:off x="5943600" y="557853"/>
            <a:ext cx="6450676" cy="63408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204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code creates a histogram to visualize the distribution of blood pressure values in the dataset, using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Seaborn's</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histplot</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It includes a kernel density estimate (KDE) overlay to show the probability density of blood pressure readings, helping to identify the central tendency and spread of the data. The histogram is divided into 20 bins, providing a clear representation of frequency across different blood pressure ranges.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 of the Output for Each Variable Distribution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80-90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is low, indicating few individuals with blood pressure in this range.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90-100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slight increase in frequency, suggesting a few more individuals fall within this category.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100-110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rises, indicating a moderate number of individuals with blood pressure in this range.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110-120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peaks, showing that this is a common blood pressure range among the population.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120-130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remains high, indicating continued prevalence in this range.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130-140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slight decrease in frequency, suggesting fewer individuals compared to the previous range.</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140-150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drops further, indicating a decline in individuals with blood pressure in this range.</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150-160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is low, suggesting that higher blood pressure readings are less common.</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160-170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decreases significantly, indicating very few individuals with blood pressure in this range.</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170-180 mmHg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is minimal, showing that extremely high blood pressure readings are rare.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8516"/>
            <a:ext cx="5843847" cy="6259484"/>
          </a:xfrm>
          <a:prstGeom prst="rect">
            <a:avLst/>
          </a:prstGeom>
        </p:spPr>
      </p:pic>
    </p:spTree>
    <p:extLst>
      <p:ext uri="{BB962C8B-B14F-4D97-AF65-F5344CB8AC3E}">
        <p14:creationId xmlns:p14="http://schemas.microsoft.com/office/powerpoint/2010/main" val="495620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287" y="192491"/>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rPr>
              <a:t>Distribution </a:t>
            </a:r>
            <a:r>
              <a:rPr lang="en-US" sz="4000" b="1" u="sng" dirty="0" smtClean="0">
                <a:effectLst>
                  <a:outerShdw blurRad="38100" dist="38100" dir="2700000" algn="tl">
                    <a:srgbClr val="000000">
                      <a:alpha val="43137"/>
                    </a:srgbClr>
                  </a:outerShdw>
                </a:effectLst>
                <a:latin typeface="Arial Black" panose="020B0A04020102020204" pitchFamily="34" charset="0"/>
              </a:rPr>
              <a:t>of Blood Pressure </a:t>
            </a:r>
            <a:r>
              <a:rPr lang="en-US" sz="4000" b="1" u="sng" dirty="0" err="1" smtClean="0">
                <a:effectLst>
                  <a:outerShdw blurRad="38100" dist="38100" dir="2700000" algn="tl">
                    <a:srgbClr val="000000">
                      <a:alpha val="43137"/>
                    </a:srgbClr>
                  </a:outerShdw>
                </a:effectLst>
                <a:latin typeface="Arial Black" panose="020B0A04020102020204" pitchFamily="34" charset="0"/>
              </a:rPr>
              <a:t>bu</a:t>
            </a:r>
            <a:r>
              <a:rPr lang="en-US" sz="4000" b="1" u="sng" dirty="0" smtClean="0">
                <a:effectLst>
                  <a:outerShdw blurRad="38100" dist="38100" dir="2700000" algn="tl">
                    <a:srgbClr val="000000">
                      <a:alpha val="43137"/>
                    </a:srgbClr>
                  </a:outerShdw>
                </a:effectLst>
                <a:latin typeface="Arial Black" panose="020B0A04020102020204" pitchFamily="34" charset="0"/>
              </a:rPr>
              <a:t> Age group</a:t>
            </a:r>
            <a:endParaRPr lang="en-US" sz="4000" dirty="0"/>
          </a:p>
        </p:txBody>
      </p:sp>
      <p:sp>
        <p:nvSpPr>
          <p:cNvPr id="6" name="Content Placeholder 2"/>
          <p:cNvSpPr txBox="1">
            <a:spLocks/>
          </p:cNvSpPr>
          <p:nvPr/>
        </p:nvSpPr>
        <p:spPr>
          <a:xfrm>
            <a:off x="8138160" y="3153382"/>
            <a:ext cx="351489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7" name="Picture 2" descr="https://file-cdn.sider.ai/file/U0Y3H25JWLV/1fe21ec2ac6ae29db4e81af7eff3ad27/488b1f60529a41869175903b8c1b2753-1738686981.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2" y="1637608"/>
            <a:ext cx="5411585" cy="4297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file-cdn.sider.ai/file/U0Y3H25JWLV/f9ba77cbbf9764e3a76e829e9ced74ac/2840384adcc14a859cb9ec3c189da109-1738687002.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78087" y="1518054"/>
            <a:ext cx="63841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7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5322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115743"/>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Distribution</a:t>
            </a: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Age</a:t>
            </a:r>
            <a:r>
              <a:rPr lang="en-US" sz="40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a:t>
            </a: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by Treatment Outcome</a:t>
            </a:r>
          </a:p>
        </p:txBody>
      </p:sp>
      <p:pic>
        <p:nvPicPr>
          <p:cNvPr id="4098" name="Picture 2" descr="https://file-cdn.sider.ai/file/U0Y3H25JWLV/c7fbc9653af3c8d2fa564537c96baadd/a40a1d39f038414683c210fcdb6a8199-1738687656.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5" y="1551305"/>
            <a:ext cx="4555376" cy="44172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file-cdn.sider.ai/file/U0Y3H25JWLV/36940a05a671bf84f5134fb9849ad555/0db1cb54611d4393aecfdb1f218e80a2-1738687711.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87636" y="1825624"/>
            <a:ext cx="6197248" cy="460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8632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93" y="99118"/>
            <a:ext cx="10515600" cy="1325563"/>
          </a:xfrm>
        </p:spPr>
        <p:txBody>
          <a:bodyPr>
            <a:normAutofit/>
          </a:bodyPr>
          <a:lstStyle/>
          <a:p>
            <a:r>
              <a:rPr lang="en-US" sz="4000" b="1" u="sng" dirty="0" err="1" smtClean="0">
                <a:effectLst>
                  <a:outerShdw blurRad="38100" dist="38100" dir="2700000" algn="tl">
                    <a:srgbClr val="000000">
                      <a:alpha val="43137"/>
                    </a:srgbClr>
                  </a:outerShdw>
                </a:effectLst>
                <a:latin typeface="Arial Black" panose="020B0A04020102020204" pitchFamily="34" charset="0"/>
              </a:rPr>
              <a:t>Explaination</a:t>
            </a:r>
            <a:r>
              <a:rPr lang="en-US" sz="4000" b="1" u="sng" dirty="0" smtClean="0">
                <a:effectLst>
                  <a:outerShdw blurRad="38100" dist="38100" dir="2700000" algn="tl">
                    <a:srgbClr val="000000">
                      <a:alpha val="43137"/>
                    </a:srgbClr>
                  </a:outerShdw>
                </a:effectLst>
                <a:latin typeface="Arial Black" panose="020B0A04020102020204" pitchFamily="34" charset="0"/>
              </a:rPr>
              <a:t> of </a:t>
            </a: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Distribution Age by Treatment Outcome</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4" name="Rectangle 1"/>
          <p:cNvSpPr>
            <a:spLocks noGrp="1" noChangeArrowheads="1"/>
          </p:cNvSpPr>
          <p:nvPr>
            <p:ph idx="1"/>
          </p:nvPr>
        </p:nvSpPr>
        <p:spPr bwMode="auto">
          <a:xfrm>
            <a:off x="191193" y="1840630"/>
            <a:ext cx="11316393" cy="50173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204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code creates a histogram to visualize the age distribution of individuals with and without chronic disease using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Seaborn's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histplot</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It overlays kernel density estimates (KDE) for both groups, allowing for a clear comparison of age frequencies and trends. The plot helps identify how age correlates with the presence of chronic disease.</a:t>
            </a: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 of the Output for Each Variable Distribution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Ages 30-40</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Individuals in this range show a moderate frequency for both chronic and no chronic disease, with slightly more in the "No Chronic Disease" category.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Ages 40-50</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increases for both groups, but the "Chronic Disease" group starts to show a noticeable rise.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Ages 50-60</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peak in frequency is observed, particularly for the "Chronic Disease" group, indicating a higher prevalence of chronic conditions.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Ages 60-70</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remains high, with a significant number of individuals with chronic disease, suggesting age is a risk factor.</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Ages 70-80</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frequency for "Chronic Disease" peaks, while "No Chronic Disease" shows a decline, highlighting the increased health risks associated with older 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316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118"/>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Distribution of </a:t>
            </a:r>
            <a:r>
              <a:rPr lang="en-US" sz="40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Cholesterol </a:t>
            </a: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Levels by Smoking Status</a:t>
            </a:r>
            <a:endParaRPr lang="en-US" sz="4000" dirty="0"/>
          </a:p>
        </p:txBody>
      </p:sp>
      <p:pic>
        <p:nvPicPr>
          <p:cNvPr id="5122" name="Picture 2" descr="https://file-cdn.sider.ai/file/U0Y3H25JWLV/8d2b3685b5221a20abd2e7350b5fdfec/9c2f4fa3943244baa4e0e7e927fcc2e8-1738692390.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85" y="1424681"/>
            <a:ext cx="4698076" cy="40437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file-cdn.sider.ai/file/U0Y3H25JWLV/345fe9ba9c11b2d759ee79a157742ec1/4c210c046bd04b7d990e62f0f17d8e1e-1738692417.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77446" y="1424681"/>
            <a:ext cx="684114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912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182245"/>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Distribution of Cholesterol Levels by Smoking Status</a:t>
            </a:r>
            <a:endParaRPr lang="en-US" sz="4000" dirty="0"/>
          </a:p>
        </p:txBody>
      </p:sp>
      <p:sp>
        <p:nvSpPr>
          <p:cNvPr id="3" name="Content Placeholder 2"/>
          <p:cNvSpPr>
            <a:spLocks noGrp="1"/>
          </p:cNvSpPr>
          <p:nvPr>
            <p:ph idx="1"/>
          </p:nvPr>
        </p:nvSpPr>
        <p:spPr>
          <a:xfrm>
            <a:off x="223059" y="1942003"/>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The code generates a boxplot to compare cholesterol levels across different smoking statuses (0: non-smoker, 1: former smoker, 2: current smoker) using Seaborn. It visualizes the median, quartiles, and potential outliers for cholesterol levels, allowing for easy comparison of how smoking status affects cholesterol. The plot is labeled for clarity, enhancing interpretability.</a:t>
            </a:r>
          </a:p>
          <a:p>
            <a:r>
              <a:rPr lang="en-US" sz="2000" b="1" dirty="0">
                <a:latin typeface="Times New Roman" panose="02020603050405020304" pitchFamily="18" charset="0"/>
                <a:cs typeface="Times New Roman" panose="02020603050405020304" pitchFamily="18" charset="0"/>
              </a:rPr>
              <a:t>Explanation of the Output for Each Variable Distribution</a:t>
            </a:r>
          </a:p>
          <a:p>
            <a:r>
              <a:rPr lang="en-US" sz="2000" b="1" dirty="0">
                <a:latin typeface="Times New Roman" panose="02020603050405020304" pitchFamily="18" charset="0"/>
                <a:cs typeface="Times New Roman" panose="02020603050405020304" pitchFamily="18" charset="0"/>
              </a:rPr>
              <a:t>Non-Smokers (0)</a:t>
            </a:r>
            <a:r>
              <a:rPr lang="en-US" sz="2000" dirty="0">
                <a:latin typeface="Times New Roman" panose="02020603050405020304" pitchFamily="18" charset="0"/>
                <a:cs typeface="Times New Roman" panose="02020603050405020304" pitchFamily="18" charset="0"/>
              </a:rPr>
              <a:t>: The boxplot shows a median cholesterol level around 200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range from approximately 180 to 220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indicating a relatively healthy cholesterol distribution.</a:t>
            </a:r>
          </a:p>
          <a:p>
            <a:r>
              <a:rPr lang="en-US" sz="2000" b="1" dirty="0">
                <a:latin typeface="Times New Roman" panose="02020603050405020304" pitchFamily="18" charset="0"/>
                <a:cs typeface="Times New Roman" panose="02020603050405020304" pitchFamily="18" charset="0"/>
              </a:rPr>
              <a:t>Former Smokers (1)</a:t>
            </a:r>
            <a:r>
              <a:rPr lang="en-US" sz="2000" dirty="0">
                <a:latin typeface="Times New Roman" panose="02020603050405020304" pitchFamily="18" charset="0"/>
                <a:cs typeface="Times New Roman" panose="02020603050405020304" pitchFamily="18" charset="0"/>
              </a:rPr>
              <a:t>: The median cholesterol level is slightly higher, around 210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similar range, suggesting that former smokers may have elevated cholesterol levels compared to non-smokers.</a:t>
            </a:r>
          </a:p>
          <a:p>
            <a:r>
              <a:rPr lang="en-US" sz="2000" b="1" dirty="0">
                <a:latin typeface="Times New Roman" panose="02020603050405020304" pitchFamily="18" charset="0"/>
                <a:cs typeface="Times New Roman" panose="02020603050405020304" pitchFamily="18" charset="0"/>
              </a:rPr>
              <a:t>Current Smokers (2)</a:t>
            </a:r>
            <a:r>
              <a:rPr lang="en-US" sz="2000" dirty="0">
                <a:latin typeface="Times New Roman" panose="02020603050405020304" pitchFamily="18" charset="0"/>
                <a:cs typeface="Times New Roman" panose="02020603050405020304" pitchFamily="18" charset="0"/>
              </a:rPr>
              <a:t>: The median cholesterol level is the highest at around 220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range extending from about 200 to 240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indicating a significant increase in cholesterol levels associated with current smoking.</a:t>
            </a:r>
          </a:p>
        </p:txBody>
      </p:sp>
    </p:spTree>
    <p:extLst>
      <p:ext uri="{BB962C8B-B14F-4D97-AF65-F5344CB8AC3E}">
        <p14:creationId xmlns:p14="http://schemas.microsoft.com/office/powerpoint/2010/main" val="16970504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 y="-226378"/>
            <a:ext cx="10515600"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Count </a:t>
            </a:r>
            <a:r>
              <a:rPr lang="en-US" sz="36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of Patients in Each BMI Category</a:t>
            </a:r>
            <a:endParaRPr lang="en-US" sz="3600" dirty="0"/>
          </a:p>
        </p:txBody>
      </p:sp>
      <p:pic>
        <p:nvPicPr>
          <p:cNvPr id="6148" name="Picture 4" descr="https://file-cdn.sider.ai/file/U0Y3H25JWLV/fe0d5e7a1d5af9f8fa7cd114e34fd532/65b7063720c541c598c9ec54158b9cdb-1738710803.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097" y="1884605"/>
            <a:ext cx="4529161" cy="42418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file-cdn.sider.ai/file/U0Y3H25JWLV/8817a5846797f34a676065d148a437ba/209209708b19401c90785303db82245b-1738710838.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447" y="1099185"/>
            <a:ext cx="7262553" cy="552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906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7" y="-208454"/>
            <a:ext cx="7943497"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Explanation of Count </a:t>
            </a:r>
            <a:r>
              <a:rPr lang="en-US" sz="36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of Patients in Each BMI Category</a:t>
            </a:r>
            <a:endParaRPr lang="en-US" sz="3600" dirty="0"/>
          </a:p>
        </p:txBody>
      </p:sp>
      <p:sp>
        <p:nvSpPr>
          <p:cNvPr id="4" name="Rectangle 1"/>
          <p:cNvSpPr>
            <a:spLocks noGrp="1" noChangeArrowheads="1"/>
          </p:cNvSpPr>
          <p:nvPr>
            <p:ph idx="1"/>
          </p:nvPr>
        </p:nvSpPr>
        <p:spPr bwMode="auto">
          <a:xfrm>
            <a:off x="135087" y="1225077"/>
            <a:ext cx="10540538" cy="56329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92046"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code generates a count plot to visualize the number of patients in each BMI category using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Seaborn's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countplot</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It sets the figure size, applies a color palette, and labels the axes and title for clarity. The x-axis displays different BMI categories, while the y-axis shows the count of patients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 of the Output for Each Variable Distribution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Underweight</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count is low, indicating fewer patients fall into this category.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Normal Weight</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This category has the highest count, suggesting that most patients are within a healthy weight range.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Pre-obesity</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count is moderate, indicating a significant number of patients are approaching obesity.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Obesity Class I</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count is substantial, reflecting a notable portion of patients classified as mildly obese.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Obesity Class II</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This category shows a high count, indicating a considerable number of patients with more severe obesity.</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Obesity Class III</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count is very low, suggesting that only a few patients fall into the category of severe obesity.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06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 y="348499"/>
            <a:ext cx="10515600"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rPr>
              <a:t>Distribution </a:t>
            </a:r>
            <a:r>
              <a:rPr lang="en-US" sz="3600" b="1" u="sng" dirty="0">
                <a:effectLst>
                  <a:outerShdw blurRad="38100" dist="38100" dir="2700000" algn="tl">
                    <a:srgbClr val="000000">
                      <a:alpha val="43137"/>
                    </a:srgbClr>
                  </a:outerShdw>
                </a:effectLst>
                <a:latin typeface="Arial Black" panose="020B0A04020102020204" pitchFamily="34" charset="0"/>
              </a:rPr>
              <a:t>of Treatment Outcomes by Family History</a:t>
            </a:r>
          </a:p>
        </p:txBody>
      </p:sp>
      <p:pic>
        <p:nvPicPr>
          <p:cNvPr id="8194" name="Picture 2" descr="https://file-cdn.sider.ai/file/U0Y3H25JWLV/609fc7ae0519d0a96e97229426c15599/1443f8530dc04526929a7d01279cb042-1738711297.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7" y="2124883"/>
            <a:ext cx="4972397" cy="36947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file-cdn.sider.ai/file/U0Y3H25JWLV/4da2c2b5f729859794b3852fb301163d/794a7b75def748d9b7083b0702e09423-1738711365.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95783" y="1883814"/>
            <a:ext cx="665539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94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3" y="140681"/>
            <a:ext cx="10515600" cy="1325563"/>
          </a:xfrm>
        </p:spPr>
        <p:txBody>
          <a:bodyPr>
            <a:normAutofit/>
          </a:bodyPr>
          <a:lstStyle/>
          <a:p>
            <a:r>
              <a:rPr lang="en-US" sz="3600" b="1" u="sng" dirty="0" smtClean="0">
                <a:effectLst>
                  <a:outerShdw blurRad="38100" dist="38100" dir="2700000" algn="tl">
                    <a:srgbClr val="000000">
                      <a:alpha val="43137"/>
                    </a:srgbClr>
                  </a:outerShdw>
                </a:effectLst>
                <a:latin typeface="Arial Black" panose="020B0A04020102020204" pitchFamily="34" charset="0"/>
              </a:rPr>
              <a:t>Explanation of Distribution </a:t>
            </a:r>
            <a:r>
              <a:rPr lang="en-US" sz="3600" b="1" u="sng" dirty="0">
                <a:effectLst>
                  <a:outerShdw blurRad="38100" dist="38100" dir="2700000" algn="tl">
                    <a:srgbClr val="000000">
                      <a:alpha val="43137"/>
                    </a:srgbClr>
                  </a:outerShdw>
                </a:effectLst>
                <a:latin typeface="Arial Black" panose="020B0A04020102020204" pitchFamily="34" charset="0"/>
              </a:rPr>
              <a:t>of Treatment Outcomes by Family History</a:t>
            </a:r>
            <a:endParaRPr lang="en-US" sz="3600" dirty="0"/>
          </a:p>
        </p:txBody>
      </p:sp>
      <p:sp>
        <p:nvSpPr>
          <p:cNvPr id="3" name="Content Placeholder 2"/>
          <p:cNvSpPr>
            <a:spLocks noGrp="1"/>
          </p:cNvSpPr>
          <p:nvPr>
            <p:ph idx="1"/>
          </p:nvPr>
        </p:nvSpPr>
        <p:spPr>
          <a:xfrm>
            <a:off x="181495" y="1775749"/>
            <a:ext cx="10515600" cy="4882746"/>
          </a:xfrm>
        </p:spPr>
        <p:txBody>
          <a:bodyPr>
            <a:normAutofit/>
          </a:bodyPr>
          <a:lstStyle/>
          <a:p>
            <a:r>
              <a:rPr lang="en-US" sz="2000" dirty="0">
                <a:latin typeface="Times New Roman" panose="02020603050405020304" pitchFamily="18" charset="0"/>
                <a:cs typeface="Times New Roman" panose="02020603050405020304" pitchFamily="18" charset="0"/>
              </a:rPr>
              <a:t>The code creates a count plot to visualize the distribution of treatment outcomes (Chronic Disease vs. No Chronic Disease) based on family history using Seaborn. It uses different colors to differentiate between individuals with and without a family history of chronic disease, providing a clear comparison. The plot is labeled for clarity, enhancing interpretability.</a:t>
            </a:r>
          </a:p>
          <a:p>
            <a:r>
              <a:rPr lang="en-US" sz="2000" b="1" dirty="0">
                <a:latin typeface="Times New Roman" panose="02020603050405020304" pitchFamily="18" charset="0"/>
                <a:cs typeface="Times New Roman" panose="02020603050405020304" pitchFamily="18" charset="0"/>
              </a:rPr>
              <a:t>Explanation of the Output for Each Variable Distribution</a:t>
            </a:r>
          </a:p>
          <a:p>
            <a:r>
              <a:rPr lang="en-US" sz="2000" b="1" dirty="0">
                <a:latin typeface="Times New Roman" panose="02020603050405020304" pitchFamily="18" charset="0"/>
                <a:cs typeface="Times New Roman" panose="02020603050405020304" pitchFamily="18" charset="0"/>
              </a:rPr>
              <a:t>No Chronic Disease</a:t>
            </a:r>
            <a:r>
              <a:rPr lang="en-US" sz="2000" dirty="0">
                <a:latin typeface="Times New Roman" panose="02020603050405020304" pitchFamily="18" charset="0"/>
                <a:cs typeface="Times New Roman" panose="02020603050405020304" pitchFamily="18" charset="0"/>
              </a:rPr>
              <a:t>: The count is higher for individuals without a family history, indicating that most patients in this category do not have chronic disease.</a:t>
            </a:r>
          </a:p>
          <a:p>
            <a:r>
              <a:rPr lang="en-US" sz="2000" b="1" dirty="0">
                <a:latin typeface="Times New Roman" panose="02020603050405020304" pitchFamily="18" charset="0"/>
                <a:cs typeface="Times New Roman" panose="02020603050405020304" pitchFamily="18" charset="0"/>
              </a:rPr>
              <a:t>Chronic Disease</a:t>
            </a:r>
            <a:r>
              <a:rPr lang="en-US" sz="2000" dirty="0">
                <a:latin typeface="Times New Roman" panose="02020603050405020304" pitchFamily="18" charset="0"/>
                <a:cs typeface="Times New Roman" panose="02020603050405020304" pitchFamily="18" charset="0"/>
              </a:rPr>
              <a:t>: The count is lower for individuals with a family history, suggesting that those with a family history are more likely to have chronic disease compared to those without.</a:t>
            </a:r>
          </a:p>
          <a:p>
            <a:r>
              <a:rPr lang="en-US" sz="2000" dirty="0">
                <a:latin typeface="Times New Roman" panose="02020603050405020304" pitchFamily="18" charset="0"/>
                <a:cs typeface="Times New Roman" panose="02020603050405020304" pitchFamily="18" charset="0"/>
              </a:rPr>
              <a:t>Overall, the count plot illustrates a trend where family history appears to influence the likelihood of chronic disease, with more individuals without a family history showing no chronic disease.</a:t>
            </a:r>
          </a:p>
        </p:txBody>
      </p:sp>
    </p:spTree>
    <p:extLst>
      <p:ext uri="{BB962C8B-B14F-4D97-AF65-F5344CB8AC3E}">
        <p14:creationId xmlns:p14="http://schemas.microsoft.com/office/powerpoint/2010/main" val="23434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1" y="365125"/>
            <a:ext cx="11229109" cy="1325563"/>
          </a:xfrm>
        </p:spPr>
        <p:txBody>
          <a:bodyPr>
            <a:normAutofit/>
          </a:bodyPr>
          <a:lstStyle/>
          <a:p>
            <a:r>
              <a:rPr lang="en-US" sz="3600" b="1" u="sng" dirty="0">
                <a:effectLst>
                  <a:outerShdw blurRad="38100" dist="38100" dir="2700000" algn="tl">
                    <a:srgbClr val="000000">
                      <a:alpha val="43137"/>
                    </a:srgbClr>
                  </a:outerShdw>
                </a:effectLst>
                <a:latin typeface="Arial Black" panose="020B0A04020102020204" pitchFamily="34" charset="0"/>
              </a:rPr>
              <a:t>Distribution </a:t>
            </a:r>
            <a:r>
              <a:rPr lang="en-US" sz="3600" b="1" u="sng" dirty="0" smtClean="0">
                <a:effectLst>
                  <a:outerShdw blurRad="38100" dist="38100" dir="2700000" algn="tl">
                    <a:srgbClr val="000000">
                      <a:alpha val="43137"/>
                    </a:srgbClr>
                  </a:outerShdw>
                </a:effectLst>
                <a:latin typeface="Arial Black" panose="020B0A04020102020204" pitchFamily="34" charset="0"/>
              </a:rPr>
              <a:t>of Glucose </a:t>
            </a:r>
            <a:r>
              <a:rPr lang="en-US" sz="3600" b="1" u="sng" dirty="0">
                <a:effectLst>
                  <a:outerShdw blurRad="38100" dist="38100" dir="2700000" algn="tl">
                    <a:srgbClr val="000000">
                      <a:alpha val="43137"/>
                    </a:srgbClr>
                  </a:outerShdw>
                </a:effectLst>
                <a:latin typeface="Arial Black" panose="020B0A04020102020204" pitchFamily="34" charset="0"/>
              </a:rPr>
              <a:t>Level by Smoking Status</a:t>
            </a:r>
            <a:endParaRPr lang="en-US" sz="3600" dirty="0"/>
          </a:p>
        </p:txBody>
      </p:sp>
      <p:pic>
        <p:nvPicPr>
          <p:cNvPr id="9218" name="Picture 2" descr="https://file-cdn.sider.ai/file/U0Y3H25JWLV/96e9fddd19fc7620c66161a45c322ce2/22f31ba6a0ea4af784d1e544c9f37931-1738711881.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34" y="1925379"/>
            <a:ext cx="4706390" cy="39932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file-cdn.sider.ai/file/U0Y3H25JWLV/9bab6bd45c70e43431a628bff4e3394a/71cbd1338d044dce8324cc13d0ec95e2-1738711904.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91027" y="1925379"/>
            <a:ext cx="64484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156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05" y="157307"/>
            <a:ext cx="10515600" cy="1325563"/>
          </a:xfrm>
        </p:spPr>
        <p:txBody>
          <a:bodyPr/>
          <a:lstStyle/>
          <a:p>
            <a:r>
              <a:rPr lang="en-US" b="1" u="sng" dirty="0">
                <a:effectLst>
                  <a:outerShdw blurRad="38100" dist="38100" dir="2700000" algn="tl">
                    <a:srgbClr val="000000">
                      <a:alpha val="43137"/>
                    </a:srgbClr>
                  </a:outerShdw>
                </a:effectLst>
                <a:latin typeface="Arial Black" panose="020B0A04020102020204" pitchFamily="34" charset="0"/>
              </a:rPr>
              <a:t>Distribution of Glucose Level by Smoking Status</a:t>
            </a:r>
            <a:endParaRPr lang="en-US" dirty="0"/>
          </a:p>
        </p:txBody>
      </p:sp>
      <p:sp>
        <p:nvSpPr>
          <p:cNvPr id="3" name="Content Placeholder 2"/>
          <p:cNvSpPr>
            <a:spLocks noGrp="1"/>
          </p:cNvSpPr>
          <p:nvPr>
            <p:ph idx="1"/>
          </p:nvPr>
        </p:nvSpPr>
        <p:spPr>
          <a:xfrm>
            <a:off x="130232" y="172587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The code generates a boxplot to visualize glucose levels across different smoking statuses (0: non-smoker, 1: former smoker, 2: current smoker) using Seaborn. It displays the median, quartiles, and potential outliers for glucose levels, allowing for easy comparison of how smoking status affects glucose levels. The plot is labeled for clarity, enhancing interpretability.</a:t>
            </a:r>
          </a:p>
          <a:p>
            <a:r>
              <a:rPr lang="en-US" sz="2000" b="1" dirty="0">
                <a:latin typeface="Times New Roman" panose="02020603050405020304" pitchFamily="18" charset="0"/>
                <a:cs typeface="Times New Roman" panose="02020603050405020304" pitchFamily="18" charset="0"/>
              </a:rPr>
              <a:t>Explanation of the Output for Each Variable Distribution</a:t>
            </a:r>
          </a:p>
          <a:p>
            <a:r>
              <a:rPr lang="en-US" sz="2000" b="1" dirty="0">
                <a:latin typeface="Times New Roman" panose="02020603050405020304" pitchFamily="18" charset="0"/>
                <a:cs typeface="Times New Roman" panose="02020603050405020304" pitchFamily="18" charset="0"/>
              </a:rPr>
              <a:t>Non-Smokers (0)</a:t>
            </a:r>
            <a:r>
              <a:rPr lang="en-US" sz="2000" dirty="0">
                <a:latin typeface="Times New Roman" panose="02020603050405020304" pitchFamily="18" charset="0"/>
                <a:cs typeface="Times New Roman" panose="02020603050405020304" pitchFamily="18" charset="0"/>
              </a:rPr>
              <a:t>: The boxplot shows a median glucose level around 140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range from approximately 100 to 180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indicating a relatively stable glucose level.</a:t>
            </a:r>
          </a:p>
          <a:p>
            <a:r>
              <a:rPr lang="en-US" sz="2000" b="1" dirty="0">
                <a:latin typeface="Times New Roman" panose="02020603050405020304" pitchFamily="18" charset="0"/>
                <a:cs typeface="Times New Roman" panose="02020603050405020304" pitchFamily="18" charset="0"/>
              </a:rPr>
              <a:t>Former Smokers (1)</a:t>
            </a:r>
            <a:r>
              <a:rPr lang="en-US" sz="2000" dirty="0">
                <a:latin typeface="Times New Roman" panose="02020603050405020304" pitchFamily="18" charset="0"/>
                <a:cs typeface="Times New Roman" panose="02020603050405020304" pitchFamily="18" charset="0"/>
              </a:rPr>
              <a:t>: The median glucose level is slightly higher, around 150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similar range, suggesting that former smokers may have elevated glucose levels compared to non-smokers.</a:t>
            </a:r>
          </a:p>
          <a:p>
            <a:r>
              <a:rPr lang="en-US" sz="2000" b="1" dirty="0">
                <a:latin typeface="Times New Roman" panose="02020603050405020304" pitchFamily="18" charset="0"/>
                <a:cs typeface="Times New Roman" panose="02020603050405020304" pitchFamily="18" charset="0"/>
              </a:rPr>
              <a:t>Current Smokers (2)</a:t>
            </a:r>
            <a:r>
              <a:rPr lang="en-US" sz="2000" dirty="0">
                <a:latin typeface="Times New Roman" panose="02020603050405020304" pitchFamily="18" charset="0"/>
                <a:cs typeface="Times New Roman" panose="02020603050405020304" pitchFamily="18" charset="0"/>
              </a:rPr>
              <a:t>: The median glucose level is the highest at around 160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with a range extending from about 120 to 200 mg/</a:t>
            </a:r>
            <a:r>
              <a:rPr lang="en-US" sz="2000" dirty="0" err="1">
                <a:latin typeface="Times New Roman" panose="02020603050405020304" pitchFamily="18" charset="0"/>
                <a:cs typeface="Times New Roman" panose="02020603050405020304" pitchFamily="18" charset="0"/>
              </a:rPr>
              <a:t>dL</a:t>
            </a:r>
            <a:r>
              <a:rPr lang="en-US" sz="2000" dirty="0">
                <a:latin typeface="Times New Roman" panose="02020603050405020304" pitchFamily="18" charset="0"/>
                <a:cs typeface="Times New Roman" panose="02020603050405020304" pitchFamily="18" charset="0"/>
              </a:rPr>
              <a:t>, indicating a significant increase in glucose levels associated with current smoking.</a:t>
            </a:r>
          </a:p>
        </p:txBody>
      </p:sp>
    </p:spTree>
    <p:extLst>
      <p:ext uri="{BB962C8B-B14F-4D97-AF65-F5344CB8AC3E}">
        <p14:creationId xmlns:p14="http://schemas.microsoft.com/office/powerpoint/2010/main" val="31669158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080" y="-81915"/>
            <a:ext cx="10515600" cy="1280795"/>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Libraries</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513080" y="3856500"/>
            <a:ext cx="10347960" cy="4351338"/>
          </a:xfrm>
        </p:spPr>
        <p:txBody>
          <a:bodyPr>
            <a:normAutofit/>
          </a:bodyPr>
          <a:lstStyle/>
          <a:p>
            <a:r>
              <a:rPr lang="en-US" sz="2400" b="1" dirty="0"/>
              <a:t>Pandas</a:t>
            </a:r>
            <a:r>
              <a:rPr lang="en-US" sz="2400" dirty="0"/>
              <a:t>: Used for data manipulation and analysis.</a:t>
            </a:r>
          </a:p>
          <a:p>
            <a:r>
              <a:rPr lang="en-US" sz="2400" b="1" dirty="0"/>
              <a:t>NumPy</a:t>
            </a:r>
            <a:r>
              <a:rPr lang="en-US" sz="2400" dirty="0"/>
              <a:t>: Provides support for numerical operations.</a:t>
            </a:r>
          </a:p>
          <a:p>
            <a:r>
              <a:rPr lang="en-US" sz="2400" b="1" dirty="0"/>
              <a:t>Matplotlib &amp; Seaborn</a:t>
            </a:r>
            <a:r>
              <a:rPr lang="en-US" sz="2400" dirty="0"/>
              <a:t>: Libraries for data visualization.</a:t>
            </a:r>
          </a:p>
          <a:p>
            <a:r>
              <a:rPr lang="en-US" sz="2400" b="1" dirty="0"/>
              <a:t>Scikit-learn</a:t>
            </a:r>
            <a:r>
              <a:rPr lang="en-US" sz="2400" dirty="0"/>
              <a:t>: A machine learning library that provides tools for model training, evaluation, and preprocessing.</a:t>
            </a:r>
          </a:p>
          <a:p>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80" y="963997"/>
            <a:ext cx="8478433" cy="3000794"/>
          </a:xfrm>
          <a:prstGeom prst="rect">
            <a:avLst/>
          </a:prstGeom>
        </p:spPr>
      </p:pic>
    </p:spTree>
    <p:extLst>
      <p:ext uri="{BB962C8B-B14F-4D97-AF65-F5344CB8AC3E}">
        <p14:creationId xmlns:p14="http://schemas.microsoft.com/office/powerpoint/2010/main" val="663250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6" y="70927"/>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Visualization Outcome</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19216" y="1396490"/>
            <a:ext cx="12093934" cy="2579398"/>
          </a:xfrm>
        </p:spPr>
        <p:txBody>
          <a:bodyPr>
            <a:noAutofit/>
          </a:bodyPr>
          <a:lstStyle/>
          <a:p>
            <a:pPr marL="0" indent="0">
              <a:lnSpc>
                <a:spcPct val="100000"/>
              </a:lnSpc>
              <a:buNone/>
            </a:pPr>
            <a:r>
              <a:rPr lang="en-US" sz="2000" b="1" dirty="0" smtClean="0">
                <a:latin typeface="Times New Roman" panose="02020603050405020304" pitchFamily="18" charset="0"/>
                <a:cs typeface="Times New Roman" panose="02020603050405020304" pitchFamily="18" charset="0"/>
              </a:rPr>
              <a:t>1</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BMI </a:t>
            </a:r>
            <a:r>
              <a:rPr lang="en-US" sz="2000" b="1" dirty="0">
                <a:latin typeface="Times New Roman" panose="02020603050405020304" pitchFamily="18" charset="0"/>
                <a:cs typeface="Times New Roman" panose="02020603050405020304" pitchFamily="18" charset="0"/>
              </a:rPr>
              <a:t>Categories vs Treatment </a:t>
            </a:r>
            <a:r>
              <a:rPr lang="en-US" sz="2000" b="1" dirty="0" smtClean="0">
                <a:latin typeface="Times New Roman" panose="02020603050405020304" pitchFamily="18" charset="0"/>
                <a:cs typeface="Times New Roman" panose="02020603050405020304" pitchFamily="18" charset="0"/>
              </a:rPr>
              <a:t>Outcome:</a:t>
            </a:r>
            <a:endParaRPr lang="en-US" sz="2000" b="1" dirty="0">
              <a:latin typeface="Times New Roman" panose="02020603050405020304" pitchFamily="18" charset="0"/>
              <a:cs typeface="Times New Roman" panose="02020603050405020304" pitchFamily="18" charset="0"/>
            </a:endParaRPr>
          </a:p>
          <a:p>
            <a:pPr>
              <a:lnSpc>
                <a:spcPct val="100000"/>
              </a:lnSpc>
            </a:pPr>
            <a:r>
              <a:rPr lang="en-US" sz="2000" dirty="0">
                <a:latin typeface="Times New Roman" panose="02020603050405020304" pitchFamily="18" charset="0"/>
                <a:cs typeface="Times New Roman" panose="02020603050405020304" pitchFamily="18" charset="0"/>
              </a:rPr>
              <a:t>   - Shows how many patients have chronic disease based on their BMI.</a:t>
            </a:r>
          </a:p>
          <a:p>
            <a:pPr>
              <a:lnSpc>
                <a:spcPct val="100000"/>
              </a:lnSpc>
            </a:pPr>
            <a:r>
              <a:rPr lang="en-US" sz="2000" dirty="0">
                <a:latin typeface="Times New Roman" panose="02020603050405020304" pitchFamily="18" charset="0"/>
                <a:cs typeface="Times New Roman" panose="02020603050405020304" pitchFamily="18" charset="0"/>
              </a:rPr>
              <a:t>   - More patients with chronic disease are found in higher BMI categories like Obesity I and II.</a:t>
            </a:r>
          </a:p>
          <a:p>
            <a:pPr marL="0" indent="0">
              <a:lnSpc>
                <a:spcPct val="100000"/>
              </a:lnSpc>
              <a:buNone/>
            </a:pPr>
            <a:r>
              <a:rPr lang="en-US" sz="2000" b="1" dirty="0" smtClean="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Glucose </a:t>
            </a:r>
            <a:r>
              <a:rPr lang="en-US" sz="2000" b="1" dirty="0">
                <a:latin typeface="Times New Roman" panose="02020603050405020304" pitchFamily="18" charset="0"/>
                <a:cs typeface="Times New Roman" panose="02020603050405020304" pitchFamily="18" charset="0"/>
              </a:rPr>
              <a:t>Levels by Age </a:t>
            </a:r>
            <a:r>
              <a:rPr lang="en-US" sz="2000" b="1" dirty="0" smtClean="0">
                <a:latin typeface="Times New Roman" panose="02020603050405020304" pitchFamily="18" charset="0"/>
                <a:cs typeface="Times New Roman" panose="02020603050405020304" pitchFamily="18" charset="0"/>
              </a:rPr>
              <a:t>Group:</a:t>
            </a:r>
            <a:endParaRPr lang="en-US" sz="2000" b="1" dirty="0">
              <a:latin typeface="Times New Roman" panose="02020603050405020304" pitchFamily="18" charset="0"/>
              <a:cs typeface="Times New Roman" panose="02020603050405020304" pitchFamily="18" charset="0"/>
            </a:endParaRPr>
          </a:p>
          <a:p>
            <a:pPr>
              <a:lnSpc>
                <a:spcPct val="100000"/>
              </a:lnSpc>
            </a:pPr>
            <a:r>
              <a:rPr lang="en-US" sz="2000" dirty="0">
                <a:latin typeface="Times New Roman" panose="02020603050405020304" pitchFamily="18" charset="0"/>
                <a:cs typeface="Times New Roman" panose="02020603050405020304" pitchFamily="18" charset="0"/>
              </a:rPr>
              <a:t>   - Compares glucose levels in Middle Age, Senior, and Elderly groups.</a:t>
            </a:r>
          </a:p>
          <a:p>
            <a:pPr>
              <a:lnSpc>
                <a:spcPct val="100000"/>
              </a:lnSpc>
            </a:pPr>
            <a:r>
              <a:rPr lang="en-US" sz="2000" dirty="0">
                <a:latin typeface="Times New Roman" panose="02020603050405020304" pitchFamily="18" charset="0"/>
                <a:cs typeface="Times New Roman" panose="02020603050405020304" pitchFamily="18" charset="0"/>
              </a:rPr>
              <a:t>   - Glucose levels are similar across age groups, but there are some differences in the average and range.</a:t>
            </a:r>
          </a:p>
          <a:p>
            <a:pPr marL="0" indent="0">
              <a:lnSpc>
                <a:spcPct val="100000"/>
              </a:lnSpc>
              <a:buNone/>
            </a:pPr>
            <a:r>
              <a:rPr lang="en-US" sz="2000" b="1" dirty="0" smtClean="0">
                <a:latin typeface="Times New Roman" panose="02020603050405020304" pitchFamily="18" charset="0"/>
                <a:cs typeface="Times New Roman" panose="02020603050405020304" pitchFamily="18" charset="0"/>
              </a:rPr>
              <a:t>3</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Distribution </a:t>
            </a:r>
            <a:r>
              <a:rPr lang="en-US" sz="2000" b="1" dirty="0">
                <a:latin typeface="Times New Roman" panose="02020603050405020304" pitchFamily="18" charset="0"/>
                <a:cs typeface="Times New Roman" panose="02020603050405020304" pitchFamily="18" charset="0"/>
              </a:rPr>
              <a:t>of Blood </a:t>
            </a:r>
            <a:r>
              <a:rPr lang="en-US" sz="2000" b="1" dirty="0" smtClean="0">
                <a:latin typeface="Times New Roman" panose="02020603050405020304" pitchFamily="18" charset="0"/>
                <a:cs typeface="Times New Roman" panose="02020603050405020304" pitchFamily="18" charset="0"/>
              </a:rPr>
              <a:t>Pressure:</a:t>
            </a:r>
            <a:endParaRPr lang="en-US" sz="2000" b="1" dirty="0">
              <a:latin typeface="Times New Roman" panose="02020603050405020304" pitchFamily="18" charset="0"/>
              <a:cs typeface="Times New Roman" panose="02020603050405020304" pitchFamily="18" charset="0"/>
            </a:endParaRPr>
          </a:p>
          <a:p>
            <a:pPr>
              <a:lnSpc>
                <a:spcPct val="100000"/>
              </a:lnSpc>
            </a:pPr>
            <a:r>
              <a:rPr lang="en-US" sz="2000" dirty="0">
                <a:latin typeface="Times New Roman" panose="02020603050405020304" pitchFamily="18" charset="0"/>
                <a:cs typeface="Times New Roman" panose="02020603050405020304" pitchFamily="18" charset="0"/>
              </a:rPr>
              <a:t>   - Displays how blood pressure readings are spread out in the population.</a:t>
            </a:r>
          </a:p>
          <a:p>
            <a:pPr>
              <a:lnSpc>
                <a:spcPct val="100000"/>
              </a:lnSpc>
            </a:pPr>
            <a:r>
              <a:rPr lang="en-US" sz="2000" dirty="0">
                <a:latin typeface="Times New Roman" panose="02020603050405020304" pitchFamily="18" charset="0"/>
                <a:cs typeface="Times New Roman" panose="02020603050405020304" pitchFamily="18" charset="0"/>
              </a:rPr>
              <a:t>   - Blood pressure levels vary widely, showing a mix of readings.</a:t>
            </a:r>
          </a:p>
          <a:p>
            <a:pPr marL="0" indent="0">
              <a:lnSpc>
                <a:spcPct val="100000"/>
              </a:lnSpc>
              <a:buNone/>
            </a:pPr>
            <a:r>
              <a:rPr lang="en-US" sz="2000" b="1" dirty="0" smtClean="0">
                <a:latin typeface="Times New Roman" panose="02020603050405020304" pitchFamily="18" charset="0"/>
                <a:cs typeface="Times New Roman" panose="02020603050405020304" pitchFamily="18" charset="0"/>
              </a:rPr>
              <a:t>4</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Blood </a:t>
            </a:r>
            <a:r>
              <a:rPr lang="en-US" sz="2000" b="1" dirty="0">
                <a:latin typeface="Times New Roman" panose="02020603050405020304" pitchFamily="18" charset="0"/>
                <a:cs typeface="Times New Roman" panose="02020603050405020304" pitchFamily="18" charset="0"/>
              </a:rPr>
              <a:t>Pressure by Age </a:t>
            </a:r>
            <a:r>
              <a:rPr lang="en-US" sz="2000" b="1" dirty="0" smtClean="0">
                <a:latin typeface="Times New Roman" panose="02020603050405020304" pitchFamily="18" charset="0"/>
                <a:cs typeface="Times New Roman" panose="02020603050405020304" pitchFamily="18" charset="0"/>
              </a:rPr>
              <a:t>Group:</a:t>
            </a:r>
            <a:endParaRPr lang="en-US" sz="2000" b="1" dirty="0">
              <a:latin typeface="Times New Roman" panose="02020603050405020304" pitchFamily="18" charset="0"/>
              <a:cs typeface="Times New Roman" panose="02020603050405020304" pitchFamily="18" charset="0"/>
            </a:endParaRPr>
          </a:p>
          <a:p>
            <a:pPr>
              <a:lnSpc>
                <a:spcPct val="100000"/>
              </a:lnSpc>
            </a:pPr>
            <a:r>
              <a:rPr lang="en-US" sz="2000" dirty="0">
                <a:latin typeface="Times New Roman" panose="02020603050405020304" pitchFamily="18" charset="0"/>
                <a:cs typeface="Times New Roman" panose="02020603050405020304" pitchFamily="18" charset="0"/>
              </a:rPr>
              <a:t>   - Compares blood pressure levels in different age groups.</a:t>
            </a:r>
          </a:p>
          <a:p>
            <a:pPr>
              <a:lnSpc>
                <a:spcPct val="100000"/>
              </a:lnSpc>
            </a:pPr>
            <a:r>
              <a:rPr lang="en-US" sz="2000" dirty="0">
                <a:latin typeface="Times New Roman" panose="02020603050405020304" pitchFamily="18" charset="0"/>
                <a:cs typeface="Times New Roman" panose="02020603050405020304" pitchFamily="18" charset="0"/>
              </a:rPr>
              <a:t>   - Median blood pressure is similar across groups, with slight differences in how spread out the readings are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9641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0980"/>
            <a:ext cx="10515600" cy="1325563"/>
          </a:xfrm>
        </p:spPr>
        <p:txBody>
          <a:bodyPr/>
          <a:lstStyle/>
          <a:p>
            <a:r>
              <a:rPr lang="en-US" b="1" u="sng" dirty="0">
                <a:effectLst>
                  <a:outerShdw blurRad="38100" dist="38100" dir="2700000" algn="tl">
                    <a:srgbClr val="000000">
                      <a:alpha val="43137"/>
                    </a:srgbClr>
                  </a:outerShdw>
                </a:effectLst>
                <a:latin typeface="Arial Black" panose="020B0A04020102020204" pitchFamily="34" charset="0"/>
              </a:rPr>
              <a:t>Visualization Outcome</a:t>
            </a:r>
            <a:endParaRPr lang="en-US" dirty="0"/>
          </a:p>
        </p:txBody>
      </p:sp>
      <p:sp>
        <p:nvSpPr>
          <p:cNvPr id="3" name="Content Placeholder 2"/>
          <p:cNvSpPr>
            <a:spLocks noGrp="1"/>
          </p:cNvSpPr>
          <p:nvPr>
            <p:ph idx="1"/>
          </p:nvPr>
        </p:nvSpPr>
        <p:spPr>
          <a:xfrm>
            <a:off x="162339" y="1054583"/>
            <a:ext cx="10515600" cy="4351338"/>
          </a:xfrm>
        </p:spPr>
        <p:txBody>
          <a:bodyPr>
            <a:noAutofit/>
          </a:bodyPr>
          <a:lstStyle/>
          <a:p>
            <a:pPr marL="0" indent="0">
              <a:lnSpc>
                <a:spcPct val="100000"/>
              </a:lnSpc>
              <a:buNone/>
            </a:pPr>
            <a:r>
              <a:rPr lang="en-US" sz="1600" b="1" dirty="0">
                <a:latin typeface="Times New Roman" panose="02020603050405020304" pitchFamily="18" charset="0"/>
                <a:cs typeface="Times New Roman" panose="02020603050405020304" pitchFamily="18" charset="0"/>
              </a:rPr>
              <a:t>5. Age Distribution by Treatment Outcome:</a:t>
            </a:r>
          </a:p>
          <a:p>
            <a:pPr>
              <a:lnSpc>
                <a:spcPct val="100000"/>
              </a:lnSpc>
            </a:pPr>
            <a:r>
              <a:rPr lang="en-US" sz="1600" dirty="0">
                <a:latin typeface="Times New Roman" panose="02020603050405020304" pitchFamily="18" charset="0"/>
                <a:cs typeface="Times New Roman" panose="02020603050405020304" pitchFamily="18" charset="0"/>
              </a:rPr>
              <a:t>   - Compares ages of patients with and without chronic disease.</a:t>
            </a:r>
          </a:p>
          <a:p>
            <a:pPr>
              <a:lnSpc>
                <a:spcPct val="100000"/>
              </a:lnSpc>
            </a:pPr>
            <a:r>
              <a:rPr lang="en-US" sz="1600" dirty="0">
                <a:latin typeface="Times New Roman" panose="02020603050405020304" pitchFamily="18" charset="0"/>
                <a:cs typeface="Times New Roman" panose="02020603050405020304" pitchFamily="18" charset="0"/>
              </a:rPr>
              <a:t>   - More patients are without chronic disease, with age peaks varying.</a:t>
            </a:r>
          </a:p>
          <a:p>
            <a:pPr marL="0" indent="0">
              <a:lnSpc>
                <a:spcPct val="100000"/>
              </a:lnSpc>
              <a:buNone/>
            </a:pPr>
            <a:r>
              <a:rPr lang="en-US" sz="1600" b="1" dirty="0">
                <a:latin typeface="Times New Roman" panose="02020603050405020304" pitchFamily="18" charset="0"/>
                <a:cs typeface="Times New Roman" panose="02020603050405020304" pitchFamily="18" charset="0"/>
              </a:rPr>
              <a:t>6. Cholesterol Levels by Smoking Status:</a:t>
            </a:r>
          </a:p>
          <a:p>
            <a:pPr>
              <a:lnSpc>
                <a:spcPct val="100000"/>
              </a:lnSpc>
            </a:pPr>
            <a:r>
              <a:rPr lang="en-US" sz="1600" dirty="0">
                <a:latin typeface="Times New Roman" panose="02020603050405020304" pitchFamily="18" charset="0"/>
                <a:cs typeface="Times New Roman" panose="02020603050405020304" pitchFamily="18" charset="0"/>
              </a:rPr>
              <a:t>   - Shows cholesterol levels for non-smokers, former smokers, and current smokers.</a:t>
            </a:r>
          </a:p>
          <a:p>
            <a:pPr>
              <a:lnSpc>
                <a:spcPct val="100000"/>
              </a:lnSpc>
            </a:pPr>
            <a:r>
              <a:rPr lang="en-US" sz="1600" dirty="0">
                <a:latin typeface="Times New Roman" panose="02020603050405020304" pitchFamily="18" charset="0"/>
                <a:cs typeface="Times New Roman" panose="02020603050405020304" pitchFamily="18" charset="0"/>
              </a:rPr>
              <a:t>   - Cholesterol levels are similar across smoking statuses, with slight differences.</a:t>
            </a:r>
          </a:p>
          <a:p>
            <a:pPr marL="0" indent="0">
              <a:lnSpc>
                <a:spcPct val="100000"/>
              </a:lnSpc>
              <a:buNone/>
            </a:pPr>
            <a:r>
              <a:rPr lang="en-US" sz="1600" b="1" dirty="0">
                <a:latin typeface="Times New Roman" panose="02020603050405020304" pitchFamily="18" charset="0"/>
                <a:cs typeface="Times New Roman" panose="02020603050405020304" pitchFamily="18" charset="0"/>
              </a:rPr>
              <a:t>7. Count of Patients in Each BMI Category:</a:t>
            </a:r>
          </a:p>
          <a:p>
            <a:pPr>
              <a:lnSpc>
                <a:spcPct val="100000"/>
              </a:lnSpc>
            </a:pPr>
            <a:r>
              <a:rPr lang="en-US" sz="1600" dirty="0">
                <a:latin typeface="Times New Roman" panose="02020603050405020304" pitchFamily="18" charset="0"/>
                <a:cs typeface="Times New Roman" panose="02020603050405020304" pitchFamily="18" charset="0"/>
              </a:rPr>
              <a:t>   - Displays how many patients fall into different BMI categories.</a:t>
            </a:r>
          </a:p>
          <a:p>
            <a:pPr>
              <a:lnSpc>
                <a:spcPct val="100000"/>
              </a:lnSpc>
            </a:pPr>
            <a:r>
              <a:rPr lang="en-US" sz="1600" dirty="0">
                <a:latin typeface="Times New Roman" panose="02020603050405020304" pitchFamily="18" charset="0"/>
                <a:cs typeface="Times New Roman" panose="02020603050405020304" pitchFamily="18" charset="0"/>
              </a:rPr>
              <a:t>   - The most patients are in the Normal weight category.</a:t>
            </a:r>
          </a:p>
          <a:p>
            <a:pPr marL="0" indent="0">
              <a:lnSpc>
                <a:spcPct val="100000"/>
              </a:lnSpc>
              <a:buNone/>
            </a:pPr>
            <a:r>
              <a:rPr lang="en-US" sz="1600" b="1" dirty="0">
                <a:latin typeface="Times New Roman" panose="02020603050405020304" pitchFamily="18" charset="0"/>
                <a:cs typeface="Times New Roman" panose="02020603050405020304" pitchFamily="18" charset="0"/>
              </a:rPr>
              <a:t>8. Treatment Outcome by Family History:</a:t>
            </a:r>
          </a:p>
          <a:p>
            <a:pPr>
              <a:lnSpc>
                <a:spcPct val="100000"/>
              </a:lnSpc>
            </a:pPr>
            <a:r>
              <a:rPr lang="en-US" sz="1600" dirty="0">
                <a:latin typeface="Times New Roman" panose="02020603050405020304" pitchFamily="18" charset="0"/>
                <a:cs typeface="Times New Roman" panose="02020603050405020304" pitchFamily="18" charset="0"/>
              </a:rPr>
              <a:t>   - Examines how family history affects treatment outcomes.</a:t>
            </a:r>
          </a:p>
          <a:p>
            <a:pPr>
              <a:lnSpc>
                <a:spcPct val="100000"/>
              </a:lnSpc>
            </a:pPr>
            <a:r>
              <a:rPr lang="en-US" sz="1600" dirty="0">
                <a:latin typeface="Times New Roman" panose="02020603050405020304" pitchFamily="18" charset="0"/>
                <a:cs typeface="Times New Roman" panose="02020603050405020304" pitchFamily="18" charset="0"/>
              </a:rPr>
              <a:t>   - Patients with a family history have more instances of chronic disease.</a:t>
            </a:r>
          </a:p>
          <a:p>
            <a:pPr marL="0" indent="0">
              <a:lnSpc>
                <a:spcPct val="100000"/>
              </a:lnSpc>
              <a:buNone/>
            </a:pPr>
            <a:r>
              <a:rPr lang="en-US" sz="1600" b="1" dirty="0">
                <a:latin typeface="Times New Roman" panose="02020603050405020304" pitchFamily="18" charset="0"/>
                <a:cs typeface="Times New Roman" panose="02020603050405020304" pitchFamily="18" charset="0"/>
              </a:rPr>
              <a:t>9. Glucose Levels by Smoking Status:</a:t>
            </a:r>
          </a:p>
          <a:p>
            <a:pPr>
              <a:lnSpc>
                <a:spcPct val="100000"/>
              </a:lnSpc>
            </a:pPr>
            <a:r>
              <a:rPr lang="en-US" sz="1600" dirty="0">
                <a:latin typeface="Times New Roman" panose="02020603050405020304" pitchFamily="18" charset="0"/>
                <a:cs typeface="Times New Roman" panose="02020603050405020304" pitchFamily="18" charset="0"/>
              </a:rPr>
              <a:t>   - Compares glucose levels for non-smokers, former smokers, and current smokers.</a:t>
            </a:r>
          </a:p>
          <a:p>
            <a:pPr>
              <a:lnSpc>
                <a:spcPct val="100000"/>
              </a:lnSpc>
            </a:pPr>
            <a:r>
              <a:rPr lang="en-US" sz="1600" dirty="0">
                <a:latin typeface="Times New Roman" panose="02020603050405020304" pitchFamily="18" charset="0"/>
                <a:cs typeface="Times New Roman" panose="02020603050405020304" pitchFamily="18" charset="0"/>
              </a:rPr>
              <a:t>   - Glucose levels are similar across all smoking groups, indicating little difference due to smoking.</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6756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24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189"/>
            <a:ext cx="1207008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Splitting </a:t>
            </a:r>
            <a:r>
              <a:rPr lang="en-US" sz="4000" b="1" u="sng" dirty="0">
                <a:effectLst>
                  <a:outerShdw blurRad="38100" dist="38100" dir="2700000" algn="tl">
                    <a:srgbClr val="000000">
                      <a:alpha val="43137"/>
                    </a:srgbClr>
                  </a:outerShdw>
                </a:effectLst>
                <a:latin typeface="Arial Black" panose="020B0A04020102020204" pitchFamily="34" charset="0"/>
              </a:rPr>
              <a:t>the data for training and testing</a:t>
            </a:r>
          </a:p>
        </p:txBody>
      </p:sp>
      <p:sp>
        <p:nvSpPr>
          <p:cNvPr id="5" name="Rectangle 4"/>
          <p:cNvSpPr/>
          <p:nvPr/>
        </p:nvSpPr>
        <p:spPr>
          <a:xfrm>
            <a:off x="6037691" y="1738160"/>
            <a:ext cx="6096000" cy="4401205"/>
          </a:xfrm>
          <a:prstGeom prst="rect">
            <a:avLst/>
          </a:prstGeom>
        </p:spPr>
        <p:txBody>
          <a:bodyPr>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code uses a `</a:t>
            </a:r>
            <a:r>
              <a:rPr lang="en-US" sz="2000" dirty="0" err="1">
                <a:latin typeface="Times New Roman" panose="02020603050405020304" pitchFamily="18" charset="0"/>
                <a:cs typeface="Times New Roman" panose="02020603050405020304" pitchFamily="18" charset="0"/>
              </a:rPr>
              <a:t>LabelEncoder</a:t>
            </a:r>
            <a:r>
              <a:rPr lang="en-US" sz="2000" dirty="0">
                <a:latin typeface="Times New Roman" panose="02020603050405020304" pitchFamily="18" charset="0"/>
                <a:cs typeface="Times New Roman" panose="02020603050405020304" pitchFamily="18" charset="0"/>
              </a:rPr>
              <a:t>` to convert the treatment outcome labels into numerical values for easier processing. It then separates the dataset into features (X) and the target variable (y), and splits the data into training (80%) and testing (20%) sets. Finally, it prints the shapes of the training and testing datasets to confirm the split.</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Explanation of the Output</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Training </a:t>
            </a:r>
            <a:r>
              <a:rPr lang="en-US" sz="2000" dirty="0">
                <a:latin typeface="Times New Roman" panose="02020603050405020304" pitchFamily="18" charset="0"/>
                <a:cs typeface="Times New Roman" panose="02020603050405020304" pitchFamily="18" charset="0"/>
              </a:rPr>
              <a:t>Data </a:t>
            </a:r>
            <a:r>
              <a:rPr lang="en-US" sz="2000" dirty="0" smtClean="0">
                <a:latin typeface="Times New Roman" panose="02020603050405020304" pitchFamily="18" charset="0"/>
                <a:cs typeface="Times New Roman" panose="02020603050405020304" pitchFamily="18" charset="0"/>
              </a:rPr>
              <a:t>Shape: </a:t>
            </a:r>
            <a:r>
              <a:rPr lang="en-US" sz="2000" dirty="0">
                <a:latin typeface="Times New Roman" panose="02020603050405020304" pitchFamily="18" charset="0"/>
                <a:cs typeface="Times New Roman" panose="02020603050405020304" pitchFamily="18" charset="0"/>
              </a:rPr>
              <a:t>Indicates that there are 800 samples with 15 features used for training the model.</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Testing </a:t>
            </a:r>
            <a:r>
              <a:rPr lang="en-US" sz="2000" dirty="0">
                <a:latin typeface="Times New Roman" panose="02020603050405020304" pitchFamily="18" charset="0"/>
                <a:cs typeface="Times New Roman" panose="02020603050405020304" pitchFamily="18" charset="0"/>
              </a:rPr>
              <a:t>Data </a:t>
            </a:r>
            <a:r>
              <a:rPr lang="en-US" sz="2000" dirty="0" smtClean="0">
                <a:latin typeface="Times New Roman" panose="02020603050405020304" pitchFamily="18" charset="0"/>
                <a:cs typeface="Times New Roman" panose="02020603050405020304" pitchFamily="18" charset="0"/>
              </a:rPr>
              <a:t>Shape: </a:t>
            </a:r>
            <a:r>
              <a:rPr lang="en-US" sz="2000" dirty="0">
                <a:latin typeface="Times New Roman" panose="02020603050405020304" pitchFamily="18" charset="0"/>
                <a:cs typeface="Times New Roman" panose="02020603050405020304" pitchFamily="18" charset="0"/>
              </a:rPr>
              <a:t>Shows that there are 200 samples with 15 features reserved for testing the model's performance.</a:t>
            </a:r>
          </a:p>
        </p:txBody>
      </p:sp>
      <p:pic>
        <p:nvPicPr>
          <p:cNvPr id="12294" name="Picture 6" descr="https://file-cdn.sider.ai/file/U0Y3H25JWLV/1625e967f4acfbdddef6729b61434413/b3a2eaa91e2e4783a16ddabec713504e-1738715148.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077" y="1634792"/>
            <a:ext cx="5707887" cy="499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03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4686"/>
            <a:ext cx="11903103"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Initializing </a:t>
            </a:r>
            <a:r>
              <a:rPr lang="en-US" sz="4000" b="1" u="sng" dirty="0">
                <a:effectLst>
                  <a:outerShdw blurRad="38100" dist="38100" dir="2700000" algn="tl">
                    <a:srgbClr val="000000">
                      <a:alpha val="43137"/>
                    </a:srgbClr>
                  </a:outerShdw>
                </a:effectLst>
                <a:latin typeface="Arial Black" panose="020B0A04020102020204" pitchFamily="34" charset="0"/>
              </a:rPr>
              <a:t>the Logistic Regression model</a:t>
            </a:r>
          </a:p>
        </p:txBody>
      </p:sp>
      <p:sp>
        <p:nvSpPr>
          <p:cNvPr id="3" name="Content Placeholder 2"/>
          <p:cNvSpPr>
            <a:spLocks noGrp="1"/>
          </p:cNvSpPr>
          <p:nvPr>
            <p:ph idx="1"/>
          </p:nvPr>
        </p:nvSpPr>
        <p:spPr>
          <a:xfrm>
            <a:off x="5597717" y="1539613"/>
            <a:ext cx="5970767" cy="4351338"/>
          </a:xfrm>
        </p:spPr>
        <p:txBody>
          <a:bodyPr>
            <a:noAutofit/>
          </a:bodyPr>
          <a:lstStyle/>
          <a:p>
            <a:r>
              <a:rPr lang="en-US" sz="2000" dirty="0">
                <a:latin typeface="Times New Roman" panose="02020603050405020304" pitchFamily="18" charset="0"/>
                <a:cs typeface="Times New Roman" panose="02020603050405020304" pitchFamily="18" charset="0"/>
              </a:rPr>
              <a:t>The code sets up and trains a Logistic Regression model to predict treatment outcomes based on patient data. It first trains the model using training data, then makes predictions on test data. Finally, it evaluates the model's performance by calculating accuracy, precision, recall, and F1-score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b="1" dirty="0" smtClean="0">
                <a:latin typeface="Times New Roman" panose="02020603050405020304" pitchFamily="18" charset="0"/>
                <a:cs typeface="Times New Roman" panose="02020603050405020304" pitchFamily="18" charset="0"/>
              </a:rPr>
              <a:t>Explanation </a:t>
            </a:r>
            <a:r>
              <a:rPr lang="en-US" sz="2000" b="1" dirty="0">
                <a:latin typeface="Times New Roman" panose="02020603050405020304" pitchFamily="18" charset="0"/>
                <a:cs typeface="Times New Roman" panose="02020603050405020304" pitchFamily="18" charset="0"/>
              </a:rPr>
              <a:t>of the Output</a:t>
            </a:r>
          </a:p>
          <a:p>
            <a:r>
              <a:rPr lang="en-US" sz="2000" b="1" dirty="0">
                <a:latin typeface="Times New Roman" panose="02020603050405020304" pitchFamily="18" charset="0"/>
                <a:cs typeface="Times New Roman" panose="02020603050405020304" pitchFamily="18" charset="0"/>
              </a:rPr>
              <a:t>Accuracy (0.66)</a:t>
            </a:r>
            <a:r>
              <a:rPr lang="en-US" sz="2000" dirty="0">
                <a:latin typeface="Times New Roman" panose="02020603050405020304" pitchFamily="18" charset="0"/>
                <a:cs typeface="Times New Roman" panose="02020603050405020304" pitchFamily="18" charset="0"/>
              </a:rPr>
              <a:t>: The model correctly predicts 66% of the test cases.</a:t>
            </a:r>
          </a:p>
          <a:p>
            <a:r>
              <a:rPr lang="en-US" sz="2000" b="1" dirty="0">
                <a:latin typeface="Times New Roman" panose="02020603050405020304" pitchFamily="18" charset="0"/>
                <a:cs typeface="Times New Roman" panose="02020603050405020304" pitchFamily="18" charset="0"/>
              </a:rPr>
              <a:t>Precision (0.66)</a:t>
            </a:r>
            <a:r>
              <a:rPr lang="en-US" sz="2000" dirty="0">
                <a:latin typeface="Times New Roman" panose="02020603050405020304" pitchFamily="18" charset="0"/>
                <a:cs typeface="Times New Roman" panose="02020603050405020304" pitchFamily="18" charset="0"/>
              </a:rPr>
              <a:t>: When the model predicts a positive outcome, it is correct 66% of the time.</a:t>
            </a:r>
          </a:p>
          <a:p>
            <a:r>
              <a:rPr lang="en-US" sz="2000" b="1" dirty="0">
                <a:latin typeface="Times New Roman" panose="02020603050405020304" pitchFamily="18" charset="0"/>
                <a:cs typeface="Times New Roman" panose="02020603050405020304" pitchFamily="18" charset="0"/>
              </a:rPr>
              <a:t>Recall (0.99)</a:t>
            </a:r>
            <a:r>
              <a:rPr lang="en-US" sz="2000" dirty="0">
                <a:latin typeface="Times New Roman" panose="02020603050405020304" pitchFamily="18" charset="0"/>
                <a:cs typeface="Times New Roman" panose="02020603050405020304" pitchFamily="18" charset="0"/>
              </a:rPr>
              <a:t>: The model identifies 99% of actual positive cases, showing it rarely misses a positive outcome.</a:t>
            </a:r>
          </a:p>
          <a:p>
            <a:r>
              <a:rPr lang="en-US" sz="2000" b="1" dirty="0">
                <a:latin typeface="Times New Roman" panose="02020603050405020304" pitchFamily="18" charset="0"/>
                <a:cs typeface="Times New Roman" panose="02020603050405020304" pitchFamily="18" charset="0"/>
              </a:rPr>
              <a:t>F1-Score (0.79)</a:t>
            </a:r>
            <a:r>
              <a:rPr lang="en-US" sz="2000" dirty="0">
                <a:latin typeface="Times New Roman" panose="02020603050405020304" pitchFamily="18" charset="0"/>
                <a:cs typeface="Times New Roman" panose="02020603050405020304" pitchFamily="18" charset="0"/>
              </a:rPr>
              <a:t>: This score balances precision and recall, indicating overall good performance</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13320" name="Picture 8" descr="https://file-cdn.sider.ai/file/U0Y3H25JWLV/a6155242de15fde84a31a2f5cf475da1/735abcd2619442739435e3b15ed5354e-1738715500.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502"/>
            <a:ext cx="5669280" cy="541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15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22" y="-86844"/>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Initializing </a:t>
            </a:r>
            <a:r>
              <a:rPr lang="en-US" sz="4000" b="1" u="sng" dirty="0">
                <a:effectLst>
                  <a:outerShdw blurRad="38100" dist="38100" dir="2700000" algn="tl">
                    <a:srgbClr val="000000">
                      <a:alpha val="43137"/>
                    </a:srgbClr>
                  </a:outerShdw>
                </a:effectLst>
                <a:latin typeface="Arial Black" panose="020B0A04020102020204" pitchFamily="34" charset="0"/>
              </a:rPr>
              <a:t>the Decision Tree model</a:t>
            </a:r>
          </a:p>
        </p:txBody>
      </p:sp>
      <p:sp>
        <p:nvSpPr>
          <p:cNvPr id="4" name="Content Placeholder 3"/>
          <p:cNvSpPr>
            <a:spLocks noGrp="1"/>
          </p:cNvSpPr>
          <p:nvPr>
            <p:ph idx="1"/>
          </p:nvPr>
        </p:nvSpPr>
        <p:spPr>
          <a:xfrm>
            <a:off x="5247862" y="1467816"/>
            <a:ext cx="6225207" cy="5032375"/>
          </a:xfrm>
        </p:spPr>
        <p:txBody>
          <a:bodyPr>
            <a:normAutofit fontScale="77500" lnSpcReduction="20000"/>
          </a:bodyPr>
          <a:lstStyle/>
          <a:p>
            <a:r>
              <a:rPr lang="en-US" dirty="0"/>
              <a:t>The code initializes a Decision Tree model to classify patient data and trains it using the training dataset. After training, it predicts outcomes for the test dataset and evaluates the model's performance using metrics like accuracy, precision, recall, and F1-score.</a:t>
            </a:r>
          </a:p>
          <a:p>
            <a:pPr marL="0" indent="0">
              <a:buNone/>
            </a:pPr>
            <a:endParaRPr lang="en-US" b="1" dirty="0" smtClean="0"/>
          </a:p>
          <a:p>
            <a:pPr marL="0" indent="0">
              <a:buNone/>
            </a:pPr>
            <a:r>
              <a:rPr lang="en-US" b="1" dirty="0" smtClean="0"/>
              <a:t>Explanation </a:t>
            </a:r>
            <a:r>
              <a:rPr lang="en-US" b="1" dirty="0"/>
              <a:t>of the Output</a:t>
            </a:r>
          </a:p>
          <a:p>
            <a:r>
              <a:rPr lang="en-US" b="1" dirty="0"/>
              <a:t>Accuracy (0.44)</a:t>
            </a:r>
            <a:r>
              <a:rPr lang="en-US" dirty="0"/>
              <a:t>: The model correctly predicts 44% of the test cases.</a:t>
            </a:r>
          </a:p>
          <a:p>
            <a:r>
              <a:rPr lang="en-US" b="1" dirty="0"/>
              <a:t>Precision (0.58)</a:t>
            </a:r>
            <a:r>
              <a:rPr lang="en-US" dirty="0"/>
              <a:t>: When the model predicts a positive outcome, it is correct 58% of the time.</a:t>
            </a:r>
          </a:p>
          <a:p>
            <a:r>
              <a:rPr lang="en-US" b="1" dirty="0"/>
              <a:t>Recall (0.54)</a:t>
            </a:r>
            <a:r>
              <a:rPr lang="en-US" dirty="0"/>
              <a:t>: The model identifies 54% of actual positive cases, indicating it misses some positives.</a:t>
            </a:r>
          </a:p>
          <a:p>
            <a:r>
              <a:rPr lang="en-US" b="1" dirty="0"/>
              <a:t>F1-Score (0.56)</a:t>
            </a:r>
            <a:r>
              <a:rPr lang="en-US" dirty="0"/>
              <a:t>: This score balances precision and recall, showing overall moderate performance.</a:t>
            </a:r>
          </a:p>
        </p:txBody>
      </p:sp>
      <p:pic>
        <p:nvPicPr>
          <p:cNvPr id="14340" name="Picture 4" descr="https://file-cdn.sider.ai/file/U0Y3H25JWLV/217313e4734d33e68efce634b8f59dd1/eef3c99a0ddd47a586c683cc58bed7f9-1738716543.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22" y="1373892"/>
            <a:ext cx="5001370" cy="494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432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93" y="0"/>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Initializing </a:t>
            </a:r>
            <a:r>
              <a:rPr lang="en-US" sz="4000" b="1" u="sng" dirty="0">
                <a:effectLst>
                  <a:outerShdw blurRad="38100" dist="38100" dir="2700000" algn="tl">
                    <a:srgbClr val="000000">
                      <a:alpha val="43137"/>
                    </a:srgbClr>
                  </a:outerShdw>
                </a:effectLst>
                <a:latin typeface="Arial Black" panose="020B0A04020102020204" pitchFamily="34" charset="0"/>
              </a:rPr>
              <a:t>the Random Forest model</a:t>
            </a:r>
          </a:p>
        </p:txBody>
      </p:sp>
      <p:sp>
        <p:nvSpPr>
          <p:cNvPr id="4" name="Content Placeholder 3"/>
          <p:cNvSpPr>
            <a:spLocks noGrp="1"/>
          </p:cNvSpPr>
          <p:nvPr>
            <p:ph idx="1"/>
          </p:nvPr>
        </p:nvSpPr>
        <p:spPr>
          <a:xfrm>
            <a:off x="5398936" y="1634986"/>
            <a:ext cx="6440556" cy="5126977"/>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The code initializes a Random Forest model to classify patient data and trains it using the training dataset. After training, it predicts outcomes for the test dataset and evaluates the model's performance using metrics like accuracy, precision, recall, and F1-score</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Explanation of the Output</a:t>
            </a:r>
          </a:p>
          <a:p>
            <a:r>
              <a:rPr lang="en-US" b="1" dirty="0">
                <a:latin typeface="Times New Roman" panose="02020603050405020304" pitchFamily="18" charset="0"/>
                <a:cs typeface="Times New Roman" panose="02020603050405020304" pitchFamily="18" charset="0"/>
              </a:rPr>
              <a:t>Accuracy (0.57)</a:t>
            </a:r>
            <a:r>
              <a:rPr lang="en-US" dirty="0">
                <a:latin typeface="Times New Roman" panose="02020603050405020304" pitchFamily="18" charset="0"/>
                <a:cs typeface="Times New Roman" panose="02020603050405020304" pitchFamily="18" charset="0"/>
              </a:rPr>
              <a:t>: The model correctly predicts 57% of the test cases.</a:t>
            </a:r>
          </a:p>
          <a:p>
            <a:r>
              <a:rPr lang="en-US" b="1" dirty="0">
                <a:latin typeface="Times New Roman" panose="02020603050405020304" pitchFamily="18" charset="0"/>
                <a:cs typeface="Times New Roman" panose="02020603050405020304" pitchFamily="18" charset="0"/>
              </a:rPr>
              <a:t>Precision (0.64)</a:t>
            </a:r>
            <a:r>
              <a:rPr lang="en-US" dirty="0">
                <a:latin typeface="Times New Roman" panose="02020603050405020304" pitchFamily="18" charset="0"/>
                <a:cs typeface="Times New Roman" panose="02020603050405020304" pitchFamily="18" charset="0"/>
              </a:rPr>
              <a:t>: When the model predicts a positive outcome, it is correct 64% of the time.</a:t>
            </a:r>
          </a:p>
          <a:p>
            <a:r>
              <a:rPr lang="en-US" b="1" dirty="0">
                <a:latin typeface="Times New Roman" panose="02020603050405020304" pitchFamily="18" charset="0"/>
                <a:cs typeface="Times New Roman" panose="02020603050405020304" pitchFamily="18" charset="0"/>
              </a:rPr>
              <a:t>Recall (0.80)</a:t>
            </a:r>
            <a:r>
              <a:rPr lang="en-US" dirty="0">
                <a:latin typeface="Times New Roman" panose="02020603050405020304" pitchFamily="18" charset="0"/>
                <a:cs typeface="Times New Roman" panose="02020603050405020304" pitchFamily="18" charset="0"/>
              </a:rPr>
              <a:t>: The model identifies 80% of actual positive cases, showing it captures most positives.</a:t>
            </a:r>
          </a:p>
          <a:p>
            <a:r>
              <a:rPr lang="en-US" b="1" dirty="0">
                <a:latin typeface="Times New Roman" panose="02020603050405020304" pitchFamily="18" charset="0"/>
                <a:cs typeface="Times New Roman" panose="02020603050405020304" pitchFamily="18" charset="0"/>
              </a:rPr>
              <a:t>F1-Score (0.71)</a:t>
            </a:r>
            <a:r>
              <a:rPr lang="en-US" dirty="0">
                <a:latin typeface="Times New Roman" panose="02020603050405020304" pitchFamily="18" charset="0"/>
                <a:cs typeface="Times New Roman" panose="02020603050405020304" pitchFamily="18" charset="0"/>
              </a:rPr>
              <a:t>: This score balances precision and recall, indicating overall good performance</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5366" name="Picture 6" descr="https://file-cdn.sider.ai/file/U0Y3H25JWLV/123baa20a05bfdbafa49f2364f06c02a/315578d28eb24a49bde453d22ae08968-1738717009.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65" y="1237464"/>
            <a:ext cx="5306971"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6" y="-64246"/>
            <a:ext cx="10515600"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Initializing </a:t>
            </a:r>
            <a:r>
              <a:rPr lang="en-US" sz="4000" b="1" u="sng" dirty="0">
                <a:effectLst>
                  <a:outerShdw blurRad="38100" dist="38100" dir="2700000" algn="tl">
                    <a:srgbClr val="000000">
                      <a:alpha val="43137"/>
                    </a:srgbClr>
                  </a:outerShdw>
                </a:effectLst>
                <a:latin typeface="Arial Black" panose="020B0A04020102020204" pitchFamily="34" charset="0"/>
              </a:rPr>
              <a:t>the SVM model</a:t>
            </a:r>
          </a:p>
        </p:txBody>
      </p:sp>
      <p:sp>
        <p:nvSpPr>
          <p:cNvPr id="3" name="Content Placeholder 2"/>
          <p:cNvSpPr>
            <a:spLocks noGrp="1"/>
          </p:cNvSpPr>
          <p:nvPr>
            <p:ph idx="1"/>
          </p:nvPr>
        </p:nvSpPr>
        <p:spPr>
          <a:xfrm>
            <a:off x="5772647" y="1375575"/>
            <a:ext cx="6419353" cy="5581815"/>
          </a:xfrm>
        </p:spPr>
        <p:txBody>
          <a:bodyPr>
            <a:noAutofit/>
          </a:bodyPr>
          <a:lstStyle/>
          <a:p>
            <a:r>
              <a:rPr lang="en-US" sz="2000" dirty="0">
                <a:latin typeface="Times New Roman" panose="02020603050405020304" pitchFamily="18" charset="0"/>
                <a:cs typeface="Times New Roman" panose="02020603050405020304" pitchFamily="18" charset="0"/>
              </a:rPr>
              <a:t>The code initializes a Support Vector Machine (SVM) model to classify patient data and trains it using the training dataset. After training, it predicts outcomes for the test dataset and evaluates the model's performance using metrics like accuracy, precision, recall, and F1-score.</a:t>
            </a:r>
          </a:p>
          <a:p>
            <a:r>
              <a:rPr lang="en-US" sz="2000" b="1" dirty="0">
                <a:latin typeface="Times New Roman" panose="02020603050405020304" pitchFamily="18" charset="0"/>
                <a:cs typeface="Times New Roman" panose="02020603050405020304" pitchFamily="18" charset="0"/>
              </a:rPr>
              <a:t>Explanation of the Output</a:t>
            </a:r>
          </a:p>
          <a:p>
            <a:r>
              <a:rPr lang="en-US" sz="2000" b="1" dirty="0">
                <a:latin typeface="Times New Roman" panose="02020603050405020304" pitchFamily="18" charset="0"/>
                <a:cs typeface="Times New Roman" panose="02020603050405020304" pitchFamily="18" charset="0"/>
              </a:rPr>
              <a:t>Accuracy (0.64)</a:t>
            </a:r>
            <a:r>
              <a:rPr lang="en-US" sz="2000" dirty="0">
                <a:latin typeface="Times New Roman" panose="02020603050405020304" pitchFamily="18" charset="0"/>
                <a:cs typeface="Times New Roman" panose="02020603050405020304" pitchFamily="18" charset="0"/>
              </a:rPr>
              <a:t>: The model correctly predicts 64% of the test cases.</a:t>
            </a:r>
          </a:p>
          <a:p>
            <a:r>
              <a:rPr lang="en-US" sz="2000" b="1" dirty="0">
                <a:latin typeface="Times New Roman" panose="02020603050405020304" pitchFamily="18" charset="0"/>
                <a:cs typeface="Times New Roman" panose="02020603050405020304" pitchFamily="18" charset="0"/>
              </a:rPr>
              <a:t>Precision (0.65)</a:t>
            </a:r>
            <a:r>
              <a:rPr lang="en-US" sz="2000" dirty="0">
                <a:latin typeface="Times New Roman" panose="02020603050405020304" pitchFamily="18" charset="0"/>
                <a:cs typeface="Times New Roman" panose="02020603050405020304" pitchFamily="18" charset="0"/>
              </a:rPr>
              <a:t>: When the model predicts a positive outcome, it is correct 65% of the time.</a:t>
            </a:r>
          </a:p>
          <a:p>
            <a:r>
              <a:rPr lang="en-US" sz="2000" b="1" dirty="0">
                <a:latin typeface="Times New Roman" panose="02020603050405020304" pitchFamily="18" charset="0"/>
                <a:cs typeface="Times New Roman" panose="02020603050405020304" pitchFamily="18" charset="0"/>
              </a:rPr>
              <a:t>Recall (0.97)</a:t>
            </a:r>
            <a:r>
              <a:rPr lang="en-US" sz="2000" dirty="0">
                <a:latin typeface="Times New Roman" panose="02020603050405020304" pitchFamily="18" charset="0"/>
                <a:cs typeface="Times New Roman" panose="02020603050405020304" pitchFamily="18" charset="0"/>
              </a:rPr>
              <a:t>: The model identifies 97% of actual positive cases, showing it captures most positives.</a:t>
            </a:r>
          </a:p>
          <a:p>
            <a:r>
              <a:rPr lang="en-US" sz="2000" b="1" dirty="0">
                <a:latin typeface="Times New Roman" panose="02020603050405020304" pitchFamily="18" charset="0"/>
                <a:cs typeface="Times New Roman" panose="02020603050405020304" pitchFamily="18" charset="0"/>
              </a:rPr>
              <a:t>F1-Score (0.78)</a:t>
            </a:r>
            <a:r>
              <a:rPr lang="en-US" sz="2000" dirty="0">
                <a:latin typeface="Times New Roman" panose="02020603050405020304" pitchFamily="18" charset="0"/>
                <a:cs typeface="Times New Roman" panose="02020603050405020304" pitchFamily="18" charset="0"/>
              </a:rPr>
              <a:t>: This score balances precision and recall, indicating overall good performance.</a:t>
            </a:r>
          </a:p>
        </p:txBody>
      </p:sp>
      <p:pic>
        <p:nvPicPr>
          <p:cNvPr id="16386" name="Picture 2" descr="https://file-cdn.sider.ai/file/U0Y3H25JWLV/288fa40dacb616d0533334af8e6b9262/6bc4c7d06abe4d2a96d9634104042ecb-1738717241.png?Key-Pair-Id=K344F5VVSSM536&amp;Policy=eyJTdGF0ZW1lbnQiOlt7IlJlc291cmNlIjoiaHR0cHM6Ly9maWxlLWNkbi5zaWRlci5haS8qL1UwWTNIMjVKV0xWLyoiLCJDb25kaXRpb24iOnsiRGF0ZUxlc3NUaGFuIjp7IkFXUzpFcG9jaFRpbWUiOjE3NDEyMDUyNzZ9fX1dfQ__&amp;Signature=aZMhLBV6JbKpVla5SWJvA3P7tmwaulR9DJMc1O-JdlSjDL7fpoFjfmXSSO1Djjw~oPxgMji6brbHV4WQKc5CBu8CxTNnX0wV6UMbo1Y002NfKIWgmhq6YVYwOCZDZ87XhgXKcAg8dekOplpVobuPCDnLZzo05AUGLcuN5QyhS0WvuNiuyW3DoyQx9UQGSiaF1A18pgH4iitwRn9QR9aYi-RlGXPenZ5DlxeYPGH0y23n~Pun7A~og56ANezovKyGzTcHDytGdZrON~tShUunLwwW7l8KJSlkF3xaLedkeRG25NRM5PYM1RAhrcomLwybBl58ddGD2iaANNTbKoiMpA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5" y="1261317"/>
            <a:ext cx="5689822" cy="538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73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607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90805"/>
            <a:ext cx="10515600" cy="1325563"/>
          </a:xfrm>
        </p:spPr>
        <p:txBody>
          <a:bodyPr>
            <a:normAutofit/>
          </a:bodyPr>
          <a:lstStyle/>
          <a:p>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a:r>
            <a:b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b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The key </a:t>
            </a:r>
            <a:r>
              <a:rPr lang="en-US" sz="4000" b="1" u="sng" dirty="0" smtClean="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challenges faced</a:t>
            </a:r>
            <a:r>
              <a:rPr lang="en-US" sz="4000" b="1" u="sng"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a:t>
            </a:r>
          </a:p>
        </p:txBody>
      </p:sp>
      <p:sp>
        <p:nvSpPr>
          <p:cNvPr id="3" name="Content Placeholder 2"/>
          <p:cNvSpPr>
            <a:spLocks noGrp="1"/>
          </p:cNvSpPr>
          <p:nvPr>
            <p:ph idx="1"/>
          </p:nvPr>
        </p:nvSpPr>
        <p:spPr>
          <a:xfrm>
            <a:off x="264160" y="1825624"/>
            <a:ext cx="11089640" cy="4676775"/>
          </a:xfrm>
        </p:spPr>
        <p:txBody>
          <a:bodyPr>
            <a:noAutofit/>
          </a:bodyPr>
          <a:lstStyle/>
          <a:p>
            <a:r>
              <a:rPr lang="en-US" b="1" dirty="0" smtClean="0">
                <a:latin typeface="Times New Roman" panose="02020603050405020304" pitchFamily="18" charset="0"/>
                <a:cs typeface="Times New Roman" panose="02020603050405020304" pitchFamily="18" charset="0"/>
              </a:rPr>
              <a:t>Data </a:t>
            </a:r>
            <a:r>
              <a:rPr lang="en-US" b="1" dirty="0">
                <a:latin typeface="Times New Roman" panose="02020603050405020304" pitchFamily="18" charset="0"/>
                <a:cs typeface="Times New Roman" panose="02020603050405020304" pitchFamily="18" charset="0"/>
              </a:rPr>
              <a:t>Quality</a:t>
            </a:r>
            <a:r>
              <a:rPr lang="en-US" dirty="0">
                <a:latin typeface="Times New Roman" panose="02020603050405020304" pitchFamily="18" charset="0"/>
                <a:cs typeface="Times New Roman" panose="02020603050405020304" pitchFamily="18" charset="0"/>
              </a:rPr>
              <a:t>: Ensuring the dataset had no missing values and was complete for analysis.</a:t>
            </a:r>
          </a:p>
          <a:p>
            <a:r>
              <a:rPr lang="en-US" b="1" dirty="0">
                <a:latin typeface="Times New Roman" panose="02020603050405020304" pitchFamily="18" charset="0"/>
                <a:cs typeface="Times New Roman" panose="02020603050405020304" pitchFamily="18" charset="0"/>
              </a:rPr>
              <a:t>Outlier Detection</a:t>
            </a:r>
            <a:r>
              <a:rPr lang="en-US" dirty="0">
                <a:latin typeface="Times New Roman" panose="02020603050405020304" pitchFamily="18" charset="0"/>
                <a:cs typeface="Times New Roman" panose="02020603050405020304" pitchFamily="18" charset="0"/>
              </a:rPr>
              <a:t>: Identifying and handling outliers in key health metrics like age, BMI, glucose, and cholesterol levels.</a:t>
            </a:r>
          </a:p>
          <a:p>
            <a:r>
              <a:rPr lang="en-US" b="1" dirty="0">
                <a:latin typeface="Times New Roman" panose="02020603050405020304" pitchFamily="18" charset="0"/>
                <a:cs typeface="Times New Roman" panose="02020603050405020304" pitchFamily="18" charset="0"/>
              </a:rPr>
              <a:t>Feature Engineering</a:t>
            </a:r>
            <a:r>
              <a:rPr lang="en-US" dirty="0">
                <a:latin typeface="Times New Roman" panose="02020603050405020304" pitchFamily="18" charset="0"/>
                <a:cs typeface="Times New Roman" panose="02020603050405020304" pitchFamily="18" charset="0"/>
              </a:rPr>
              <a:t>: Converting categorical variables (e.g., smoking status) into numerical formats for model training.</a:t>
            </a:r>
          </a:p>
          <a:p>
            <a:r>
              <a:rPr lang="en-US" b="1" dirty="0">
                <a:latin typeface="Times New Roman" panose="02020603050405020304" pitchFamily="18" charset="0"/>
                <a:cs typeface="Times New Roman" panose="02020603050405020304" pitchFamily="18" charset="0"/>
              </a:rPr>
              <a:t>Model Selection</a:t>
            </a:r>
            <a:r>
              <a:rPr lang="en-US" dirty="0">
                <a:latin typeface="Times New Roman" panose="02020603050405020304" pitchFamily="18" charset="0"/>
                <a:cs typeface="Times New Roman" panose="02020603050405020304" pitchFamily="18" charset="0"/>
              </a:rPr>
              <a:t>: Choosing the right model among various options (Logistic Regression, Decision Tree, Random Forest, SVM) based on performance metrics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82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302" y="0"/>
            <a:ext cx="10515600" cy="1296063"/>
          </a:xfrm>
        </p:spPr>
        <p:txBody>
          <a:bodyPr>
            <a:normAutofit/>
          </a:bodyPr>
          <a:lstStyle/>
          <a:p>
            <a:pPr algn="ctr"/>
            <a:r>
              <a:rPr lang="en-US" sz="6000" b="1" u="sng" dirty="0" smtClean="0">
                <a:effectLst>
                  <a:outerShdw blurRad="38100" dist="38100" dir="2700000" algn="tl">
                    <a:srgbClr val="000000">
                      <a:alpha val="43137"/>
                    </a:srgbClr>
                  </a:outerShdw>
                </a:effectLst>
                <a:latin typeface="Arial Black" panose="020B0A04020102020204" pitchFamily="34" charset="0"/>
              </a:rPr>
              <a:t>Data Importing</a:t>
            </a:r>
            <a:endParaRPr lang="en-US" sz="6000" b="1" u="sng"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6394601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 y="-366395"/>
            <a:ext cx="10515600" cy="1325563"/>
          </a:xfrm>
        </p:spPr>
        <p:txBody>
          <a:bodyPr>
            <a:normAutofit/>
          </a:bodyPr>
          <a:lstStyle/>
          <a:p>
            <a:r>
              <a:rPr lang="en-US" b="1" u="sng" dirty="0">
                <a:effectLst>
                  <a:outerShdw blurRad="38100" dist="38100" dir="2700000" algn="tl">
                    <a:srgbClr val="000000">
                      <a:alpha val="43137"/>
                    </a:srgbClr>
                  </a:outerShdw>
                </a:effectLst>
                <a:latin typeface="Arial Black" panose="020B0A04020102020204" pitchFamily="34" charset="0"/>
              </a:rPr>
              <a:t/>
            </a:r>
            <a:br>
              <a:rPr lang="en-US" b="1" u="sng" dirty="0">
                <a:effectLst>
                  <a:outerShdw blurRad="38100" dist="38100" dir="2700000" algn="tl">
                    <a:srgbClr val="000000">
                      <a:alpha val="43137"/>
                    </a:srgbClr>
                  </a:outerShdw>
                </a:effectLst>
                <a:latin typeface="Arial Black" panose="020B0A04020102020204" pitchFamily="34" charset="0"/>
              </a:rPr>
            </a:br>
            <a:r>
              <a:rPr lang="en-US" b="1" u="sng" dirty="0">
                <a:effectLst>
                  <a:outerShdw blurRad="38100" dist="38100" dir="2700000" algn="tl">
                    <a:srgbClr val="000000">
                      <a:alpha val="43137"/>
                    </a:srgbClr>
                  </a:outerShdw>
                </a:effectLst>
                <a:latin typeface="Arial Black" panose="020B0A04020102020204" pitchFamily="34" charset="0"/>
              </a:rPr>
              <a:t>The insights </a:t>
            </a:r>
            <a:r>
              <a:rPr lang="en-US" b="1" u="sng" dirty="0" smtClean="0">
                <a:effectLst>
                  <a:outerShdw blurRad="38100" dist="38100" dir="2700000" algn="tl">
                    <a:srgbClr val="000000">
                      <a:alpha val="43137"/>
                    </a:srgbClr>
                  </a:outerShdw>
                </a:effectLst>
                <a:latin typeface="Arial Black" panose="020B0A04020102020204" pitchFamily="34" charset="0"/>
              </a:rPr>
              <a:t>gained </a:t>
            </a:r>
            <a:r>
              <a:rPr lang="en-US" b="1" u="sng" dirty="0">
                <a:effectLst>
                  <a:outerShdw blurRad="38100" dist="38100" dir="2700000" algn="tl">
                    <a:srgbClr val="000000">
                      <a:alpha val="43137"/>
                    </a:srgbClr>
                  </a:outerShdw>
                </a:effectLst>
                <a:latin typeface="Arial Black" panose="020B0A04020102020204" pitchFamily="34" charset="0"/>
              </a:rPr>
              <a:t>from EDA.</a:t>
            </a:r>
          </a:p>
        </p:txBody>
      </p:sp>
      <p:sp>
        <p:nvSpPr>
          <p:cNvPr id="3" name="Content Placeholder 2"/>
          <p:cNvSpPr>
            <a:spLocks noGrp="1"/>
          </p:cNvSpPr>
          <p:nvPr>
            <p:ph idx="1"/>
          </p:nvPr>
        </p:nvSpPr>
        <p:spPr>
          <a:xfrm>
            <a:off x="238760" y="1467168"/>
            <a:ext cx="10515600" cy="3714432"/>
          </a:xfrm>
        </p:spPr>
        <p:txBody>
          <a:bodyPr>
            <a:noAutofit/>
          </a:bodyPr>
          <a:lstStyle/>
          <a:p>
            <a:r>
              <a:rPr lang="en-US" sz="2400" b="1" dirty="0" smtClean="0">
                <a:latin typeface="Times New Roman" panose="02020603050405020304" pitchFamily="18" charset="0"/>
                <a:cs typeface="Times New Roman" panose="02020603050405020304" pitchFamily="18" charset="0"/>
              </a:rPr>
              <a:t>Age </a:t>
            </a:r>
            <a:r>
              <a:rPr lang="en-US" sz="2400" b="1" dirty="0">
                <a:latin typeface="Times New Roman" panose="02020603050405020304" pitchFamily="18" charset="0"/>
                <a:cs typeface="Times New Roman" panose="02020603050405020304" pitchFamily="18" charset="0"/>
              </a:rPr>
              <a:t>and Health Correlation</a:t>
            </a:r>
            <a:r>
              <a:rPr lang="en-US" sz="2400" dirty="0">
                <a:latin typeface="Times New Roman" panose="02020603050405020304" pitchFamily="18" charset="0"/>
                <a:cs typeface="Times New Roman" panose="02020603050405020304" pitchFamily="18" charset="0"/>
              </a:rPr>
              <a:t>: Older age groups showed higher glucose levels and increased prevalence of chronic diseases.</a:t>
            </a:r>
          </a:p>
          <a:p>
            <a:r>
              <a:rPr lang="en-US" sz="2400" b="1" dirty="0">
                <a:latin typeface="Times New Roman" panose="02020603050405020304" pitchFamily="18" charset="0"/>
                <a:cs typeface="Times New Roman" panose="02020603050405020304" pitchFamily="18" charset="0"/>
              </a:rPr>
              <a:t>BMI Impact</a:t>
            </a:r>
            <a:r>
              <a:rPr lang="en-US" sz="2400" dirty="0">
                <a:latin typeface="Times New Roman" panose="02020603050405020304" pitchFamily="18" charset="0"/>
                <a:cs typeface="Times New Roman" panose="02020603050405020304" pitchFamily="18" charset="0"/>
              </a:rPr>
              <a:t>: Higher BMI categories were strongly associated with chronic disease outcomes.</a:t>
            </a:r>
          </a:p>
          <a:p>
            <a:r>
              <a:rPr lang="en-US" sz="2400" b="1" dirty="0">
                <a:latin typeface="Times New Roman" panose="02020603050405020304" pitchFamily="18" charset="0"/>
                <a:cs typeface="Times New Roman" panose="02020603050405020304" pitchFamily="18" charset="0"/>
              </a:rPr>
              <a:t>Smoking Status Effects</a:t>
            </a:r>
            <a:r>
              <a:rPr lang="en-US" sz="2400" dirty="0">
                <a:latin typeface="Times New Roman" panose="02020603050405020304" pitchFamily="18" charset="0"/>
                <a:cs typeface="Times New Roman" panose="02020603050405020304" pitchFamily="18" charset="0"/>
              </a:rPr>
              <a:t>: Current smokers had higher cholesterol and glucose levels compared to non-smokers and former smokers.</a:t>
            </a:r>
          </a:p>
          <a:p>
            <a:r>
              <a:rPr lang="en-US" sz="2400" b="1" dirty="0">
                <a:latin typeface="Times New Roman" panose="02020603050405020304" pitchFamily="18" charset="0"/>
                <a:cs typeface="Times New Roman" panose="02020603050405020304" pitchFamily="18" charset="0"/>
              </a:rPr>
              <a:t>Blood Pressure Trends</a:t>
            </a:r>
            <a:r>
              <a:rPr lang="en-US" sz="2400" dirty="0">
                <a:latin typeface="Times New Roman" panose="02020603050405020304" pitchFamily="18" charset="0"/>
                <a:cs typeface="Times New Roman" panose="02020603050405020304" pitchFamily="18" charset="0"/>
              </a:rPr>
              <a:t>: Blood pressure readings varied widely, with age being a significant factor in higher readings.</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5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effectLst>
                  <a:outerShdw blurRad="38100" dist="38100" dir="2700000" algn="tl">
                    <a:srgbClr val="000000">
                      <a:alpha val="43137"/>
                    </a:srgbClr>
                  </a:outerShdw>
                </a:effectLst>
                <a:latin typeface="Arial Black" panose="020B0A04020102020204" pitchFamily="34" charset="0"/>
              </a:rPr>
              <a:t/>
            </a:r>
            <a:br>
              <a:rPr lang="en-US" b="1" u="sng" dirty="0">
                <a:effectLst>
                  <a:outerShdw blurRad="38100" dist="38100" dir="2700000" algn="tl">
                    <a:srgbClr val="000000">
                      <a:alpha val="43137"/>
                    </a:srgbClr>
                  </a:outerShdw>
                </a:effectLst>
                <a:latin typeface="Arial Black" panose="020B0A04020102020204" pitchFamily="34" charset="0"/>
              </a:rPr>
            </a:br>
            <a:r>
              <a:rPr lang="en-US" b="1" u="sng" dirty="0">
                <a:effectLst>
                  <a:outerShdw blurRad="38100" dist="38100" dir="2700000" algn="tl">
                    <a:srgbClr val="000000">
                      <a:alpha val="43137"/>
                    </a:srgbClr>
                  </a:outerShdw>
                </a:effectLst>
                <a:latin typeface="Arial Black" panose="020B0A04020102020204" pitchFamily="34" charset="0"/>
              </a:rPr>
              <a:t>The model </a:t>
            </a:r>
            <a:r>
              <a:rPr lang="en-US" b="1" u="sng" dirty="0" smtClean="0">
                <a:effectLst>
                  <a:outerShdw blurRad="38100" dist="38100" dir="2700000" algn="tl">
                    <a:srgbClr val="000000">
                      <a:alpha val="43137"/>
                    </a:srgbClr>
                  </a:outerShdw>
                </a:effectLst>
                <a:latin typeface="Arial Black" panose="020B0A04020102020204" pitchFamily="34" charset="0"/>
              </a:rPr>
              <a:t>selected </a:t>
            </a:r>
            <a:r>
              <a:rPr lang="en-US" b="1" u="sng" dirty="0">
                <a:effectLst>
                  <a:outerShdw blurRad="38100" dist="38100" dir="2700000" algn="tl">
                    <a:srgbClr val="000000">
                      <a:alpha val="43137"/>
                    </a:srgbClr>
                  </a:outerShdw>
                </a:effectLst>
                <a:latin typeface="Arial Black" panose="020B0A04020102020204" pitchFamily="34" charset="0"/>
              </a:rPr>
              <a:t>and why.</a:t>
            </a:r>
            <a:br>
              <a:rPr lang="en-US" b="1" u="sng" dirty="0">
                <a:effectLst>
                  <a:outerShdw blurRad="38100" dist="38100" dir="2700000" algn="tl">
                    <a:srgbClr val="000000">
                      <a:alpha val="43137"/>
                    </a:srgbClr>
                  </a:outerShdw>
                </a:effectLst>
                <a:latin typeface="Arial Black" panose="020B0A04020102020204" pitchFamily="34" charset="0"/>
              </a:rPr>
            </a:br>
            <a:endParaRPr lang="en-US" dirty="0"/>
          </a:p>
        </p:txBody>
      </p:sp>
      <p:sp>
        <p:nvSpPr>
          <p:cNvPr id="3" name="Content Placeholder 2"/>
          <p:cNvSpPr>
            <a:spLocks noGrp="1"/>
          </p:cNvSpPr>
          <p:nvPr>
            <p:ph idx="1"/>
          </p:nvPr>
        </p:nvSpPr>
        <p:spPr/>
        <p:txBody>
          <a:bodyPr>
            <a:normAutofit/>
          </a:bodyPr>
          <a:lstStyle/>
          <a:p>
            <a:r>
              <a:rPr lang="en-US" sz="4000" b="1" dirty="0">
                <a:latin typeface="Times New Roman" panose="02020603050405020304" pitchFamily="18" charset="0"/>
                <a:cs typeface="Times New Roman" panose="02020603050405020304" pitchFamily="18" charset="0"/>
              </a:rPr>
              <a:t>Selected Model</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Support Vector Machine (SVM)</a:t>
            </a:r>
            <a:endParaRPr lang="en-US" sz="4000" dirty="0">
              <a:latin typeface="Times New Roman" panose="02020603050405020304" pitchFamily="18" charset="0"/>
              <a:cs typeface="Times New Roman" panose="02020603050405020304" pitchFamily="18" charset="0"/>
            </a:endParaRPr>
          </a:p>
          <a:p>
            <a:pPr lvl="1"/>
            <a:r>
              <a:rPr lang="en-US" sz="4000" b="1" dirty="0">
                <a:latin typeface="Times New Roman" panose="02020603050405020304" pitchFamily="18" charset="0"/>
                <a:cs typeface="Times New Roman" panose="02020603050405020304" pitchFamily="18" charset="0"/>
              </a:rPr>
              <a:t>Reason</a:t>
            </a:r>
            <a:r>
              <a:rPr lang="en-US" sz="4000" dirty="0">
                <a:latin typeface="Times New Roman" panose="02020603050405020304" pitchFamily="18" charset="0"/>
                <a:cs typeface="Times New Roman" panose="02020603050405020304" pitchFamily="18" charset="0"/>
              </a:rPr>
              <a:t>: SVM showed a good balance of precision and recall, capturing 97% of actual positive cases, making it effective for this classification task.</a:t>
            </a:r>
          </a:p>
          <a:p>
            <a:endParaRPr lang="en-US" sz="4000" dirty="0"/>
          </a:p>
        </p:txBody>
      </p:sp>
    </p:spTree>
    <p:extLst>
      <p:ext uri="{BB962C8B-B14F-4D97-AF65-F5344CB8AC3E}">
        <p14:creationId xmlns:p14="http://schemas.microsoft.com/office/powerpoint/2010/main" val="2161771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3035"/>
            <a:ext cx="10515600" cy="1325563"/>
          </a:xfrm>
        </p:spPr>
        <p:txBody>
          <a:bodyPr>
            <a:normAutofit fontScale="90000"/>
          </a:bodyPr>
          <a:lstStyle/>
          <a:p>
            <a:r>
              <a:rPr lang="en-US" b="1" u="sng" dirty="0">
                <a:effectLst>
                  <a:outerShdw blurRad="38100" dist="38100" dir="2700000" algn="tl">
                    <a:srgbClr val="000000">
                      <a:alpha val="43137"/>
                    </a:srgbClr>
                  </a:outerShdw>
                </a:effectLst>
                <a:latin typeface="Arial Black" panose="020B0A04020102020204" pitchFamily="34" charset="0"/>
              </a:rPr>
              <a:t/>
            </a:r>
            <a:br>
              <a:rPr lang="en-US" b="1" u="sng" dirty="0">
                <a:effectLst>
                  <a:outerShdw blurRad="38100" dist="38100" dir="2700000" algn="tl">
                    <a:srgbClr val="000000">
                      <a:alpha val="43137"/>
                    </a:srgbClr>
                  </a:outerShdw>
                </a:effectLst>
                <a:latin typeface="Arial Black" panose="020B0A04020102020204" pitchFamily="34" charset="0"/>
              </a:rPr>
            </a:br>
            <a:r>
              <a:rPr lang="en-US" b="1" u="sng" dirty="0">
                <a:effectLst>
                  <a:outerShdw blurRad="38100" dist="38100" dir="2700000" algn="tl">
                    <a:srgbClr val="000000">
                      <a:alpha val="43137"/>
                    </a:srgbClr>
                  </a:outerShdw>
                </a:effectLst>
                <a:latin typeface="Arial Black" panose="020B0A04020102020204" pitchFamily="34" charset="0"/>
              </a:rPr>
              <a:t>The model </a:t>
            </a:r>
            <a:r>
              <a:rPr lang="en-US" b="1" u="sng" dirty="0" smtClean="0">
                <a:effectLst>
                  <a:outerShdw blurRad="38100" dist="38100" dir="2700000" algn="tl">
                    <a:srgbClr val="000000">
                      <a:alpha val="43137"/>
                    </a:srgbClr>
                  </a:outerShdw>
                </a:effectLst>
                <a:latin typeface="Arial Black" panose="020B0A04020102020204" pitchFamily="34" charset="0"/>
              </a:rPr>
              <a:t>selected </a:t>
            </a:r>
            <a:r>
              <a:rPr lang="en-US" b="1" u="sng" dirty="0">
                <a:effectLst>
                  <a:outerShdw blurRad="38100" dist="38100" dir="2700000" algn="tl">
                    <a:srgbClr val="000000">
                      <a:alpha val="43137"/>
                    </a:srgbClr>
                  </a:outerShdw>
                </a:effectLst>
                <a:latin typeface="Arial Black" panose="020B0A04020102020204" pitchFamily="34" charset="0"/>
              </a:rPr>
              <a:t>and why.</a:t>
            </a:r>
            <a:br>
              <a:rPr lang="en-US" b="1" u="sng" dirty="0">
                <a:effectLst>
                  <a:outerShdw blurRad="38100" dist="38100" dir="2700000" algn="tl">
                    <a:srgbClr val="000000">
                      <a:alpha val="43137"/>
                    </a:srgbClr>
                  </a:outerShdw>
                </a:effectLst>
                <a:latin typeface="Arial Black" panose="020B0A04020102020204" pitchFamily="34" charset="0"/>
              </a:rPr>
            </a:br>
            <a:endParaRPr lang="en-US"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218440" y="1022985"/>
            <a:ext cx="11638280" cy="4351338"/>
          </a:xfrm>
        </p:spPr>
        <p:txBody>
          <a:bodyPr>
            <a:noAutofit/>
          </a:bodyPr>
          <a:lstStyle/>
          <a:p>
            <a:r>
              <a:rPr lang="en-US" sz="2400" b="1" dirty="0">
                <a:latin typeface="Times New Roman" panose="02020603050405020304" pitchFamily="18" charset="0"/>
                <a:cs typeface="Times New Roman" panose="02020603050405020304" pitchFamily="18" charset="0"/>
              </a:rPr>
              <a:t>Model Performance</a:t>
            </a:r>
          </a:p>
          <a:p>
            <a:r>
              <a:rPr lang="en-US" sz="2400" b="1" dirty="0">
                <a:latin typeface="Times New Roman" panose="02020603050405020304" pitchFamily="18" charset="0"/>
                <a:cs typeface="Times New Roman" panose="02020603050405020304" pitchFamily="18" charset="0"/>
              </a:rPr>
              <a:t>Accuracy</a:t>
            </a:r>
            <a:r>
              <a:rPr lang="en-US" sz="2400" dirty="0">
                <a:latin typeface="Times New Roman" panose="02020603050405020304" pitchFamily="18" charset="0"/>
                <a:cs typeface="Times New Roman" panose="02020603050405020304" pitchFamily="18" charset="0"/>
              </a:rPr>
              <a:t>: 64% - Indicates the model correctly predicts 64% of test cases.</a:t>
            </a:r>
          </a:p>
          <a:p>
            <a:r>
              <a:rPr lang="en-US" sz="2400" b="1" dirty="0">
                <a:latin typeface="Times New Roman" panose="02020603050405020304" pitchFamily="18" charset="0"/>
                <a:cs typeface="Times New Roman" panose="02020603050405020304" pitchFamily="18" charset="0"/>
              </a:rPr>
              <a:t>Precision</a:t>
            </a:r>
            <a:r>
              <a:rPr lang="en-US" sz="2400" dirty="0">
                <a:latin typeface="Times New Roman" panose="02020603050405020304" pitchFamily="18" charset="0"/>
                <a:cs typeface="Times New Roman" panose="02020603050405020304" pitchFamily="18" charset="0"/>
              </a:rPr>
              <a:t>: 65% - When predicting positive outcomes, the model is correct 65% of the time.</a:t>
            </a:r>
          </a:p>
          <a:p>
            <a:r>
              <a:rPr lang="en-US" sz="2400" b="1" dirty="0">
                <a:latin typeface="Times New Roman" panose="02020603050405020304" pitchFamily="18" charset="0"/>
                <a:cs typeface="Times New Roman" panose="02020603050405020304" pitchFamily="18" charset="0"/>
              </a:rPr>
              <a:t>Recall</a:t>
            </a:r>
            <a:r>
              <a:rPr lang="en-US" sz="2400" dirty="0">
                <a:latin typeface="Times New Roman" panose="02020603050405020304" pitchFamily="18" charset="0"/>
                <a:cs typeface="Times New Roman" panose="02020603050405020304" pitchFamily="18" charset="0"/>
              </a:rPr>
              <a:t>: 97% - The model identifies 97% of actual positive cases, showing strong sensitivity.</a:t>
            </a:r>
          </a:p>
          <a:p>
            <a:r>
              <a:rPr lang="en-US" sz="2400" b="1" dirty="0">
                <a:latin typeface="Times New Roman" panose="02020603050405020304" pitchFamily="18" charset="0"/>
                <a:cs typeface="Times New Roman" panose="02020603050405020304" pitchFamily="18" charset="0"/>
              </a:rPr>
              <a:t>F1-Score</a:t>
            </a:r>
            <a:r>
              <a:rPr lang="en-US" sz="2400" dirty="0">
                <a:latin typeface="Times New Roman" panose="02020603050405020304" pitchFamily="18" charset="0"/>
                <a:cs typeface="Times New Roman" panose="02020603050405020304" pitchFamily="18" charset="0"/>
              </a:rPr>
              <a:t>: 78% - Balances precision and recall, indicating overall good performance.</a:t>
            </a:r>
          </a:p>
          <a:p>
            <a:r>
              <a:rPr lang="en-US" sz="2400" b="1" dirty="0">
                <a:latin typeface="Times New Roman" panose="02020603050405020304" pitchFamily="18" charset="0"/>
                <a:cs typeface="Times New Roman" panose="02020603050405020304" pitchFamily="18" charset="0"/>
              </a:rPr>
              <a:t>Potential Areas for Future Improvement</a:t>
            </a:r>
          </a:p>
          <a:p>
            <a:r>
              <a:rPr lang="en-US" sz="2400" b="1" dirty="0" err="1">
                <a:latin typeface="Times New Roman" panose="02020603050405020304" pitchFamily="18" charset="0"/>
                <a:cs typeface="Times New Roman" panose="02020603050405020304" pitchFamily="18" charset="0"/>
              </a:rPr>
              <a:t>Hyperparameter</a:t>
            </a:r>
            <a:r>
              <a:rPr lang="en-US" sz="2400" b="1" dirty="0">
                <a:latin typeface="Times New Roman" panose="02020603050405020304" pitchFamily="18" charset="0"/>
                <a:cs typeface="Times New Roman" panose="02020603050405020304" pitchFamily="18" charset="0"/>
              </a:rPr>
              <a:t> Tuning</a:t>
            </a:r>
            <a:r>
              <a:rPr lang="en-US" sz="2400" dirty="0">
                <a:latin typeface="Times New Roman" panose="02020603050405020304" pitchFamily="18" charset="0"/>
                <a:cs typeface="Times New Roman" panose="02020603050405020304" pitchFamily="18" charset="0"/>
              </a:rPr>
              <a:t>: Use techniques like </a:t>
            </a:r>
            <a:r>
              <a:rPr lang="en-US" sz="2400" dirty="0" err="1">
                <a:latin typeface="Times New Roman" panose="02020603050405020304" pitchFamily="18" charset="0"/>
                <a:cs typeface="Times New Roman" panose="02020603050405020304" pitchFamily="18" charset="0"/>
              </a:rPr>
              <a:t>GridSearchCV</a:t>
            </a:r>
            <a:r>
              <a:rPr lang="en-US" sz="2400" dirty="0">
                <a:latin typeface="Times New Roman" panose="02020603050405020304" pitchFamily="18" charset="0"/>
                <a:cs typeface="Times New Roman" panose="02020603050405020304" pitchFamily="18" charset="0"/>
              </a:rPr>
              <a:t> to optimize model parameters further.</a:t>
            </a:r>
          </a:p>
          <a:p>
            <a:r>
              <a:rPr lang="en-US" sz="2400" b="1" dirty="0">
                <a:latin typeface="Times New Roman" panose="02020603050405020304" pitchFamily="18" charset="0"/>
                <a:cs typeface="Times New Roman" panose="02020603050405020304" pitchFamily="18" charset="0"/>
              </a:rPr>
              <a:t>Feature Selection</a:t>
            </a:r>
            <a:r>
              <a:rPr lang="en-US" sz="2400" dirty="0">
                <a:latin typeface="Times New Roman" panose="02020603050405020304" pitchFamily="18" charset="0"/>
                <a:cs typeface="Times New Roman" panose="02020603050405020304" pitchFamily="18" charset="0"/>
              </a:rPr>
              <a:t>: Explore additional features or transformations to improve model accuracy.</a:t>
            </a:r>
          </a:p>
          <a:p>
            <a:r>
              <a:rPr lang="en-US" sz="2400" b="1" dirty="0">
                <a:latin typeface="Times New Roman" panose="02020603050405020304" pitchFamily="18" charset="0"/>
                <a:cs typeface="Times New Roman" panose="02020603050405020304" pitchFamily="18" charset="0"/>
              </a:rPr>
              <a:t>Model Ensemble</a:t>
            </a:r>
            <a:r>
              <a:rPr lang="en-US" sz="2400" dirty="0">
                <a:latin typeface="Times New Roman" panose="02020603050405020304" pitchFamily="18" charset="0"/>
                <a:cs typeface="Times New Roman" panose="02020603050405020304" pitchFamily="18" charset="0"/>
              </a:rPr>
              <a:t>: Consider combining multiple models to enhance predictive performance.</a:t>
            </a:r>
          </a:p>
          <a:p>
            <a:r>
              <a:rPr lang="en-US" sz="2400" b="1" dirty="0">
                <a:latin typeface="Times New Roman" panose="02020603050405020304" pitchFamily="18" charset="0"/>
                <a:cs typeface="Times New Roman" panose="02020603050405020304" pitchFamily="18" charset="0"/>
              </a:rPr>
              <a:t>Data Augmentation</a:t>
            </a:r>
            <a:r>
              <a:rPr lang="en-US" sz="2400" dirty="0">
                <a:latin typeface="Times New Roman" panose="02020603050405020304" pitchFamily="18" charset="0"/>
                <a:cs typeface="Times New Roman" panose="02020603050405020304" pitchFamily="18" charset="0"/>
              </a:rPr>
              <a:t>: Increase the dataset size or diversity to improve model robustness and generalization.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872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03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71" y="206099"/>
            <a:ext cx="10980089"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Data Importing</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301204" y="4380182"/>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The code imports a CSV file containing healthcare data into a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 called `</a:t>
            </a:r>
            <a:r>
              <a:rPr lang="en-US" sz="2400" dirty="0" err="1">
                <a:latin typeface="Times New Roman" panose="02020603050405020304" pitchFamily="18" charset="0"/>
                <a:cs typeface="Times New Roman" panose="02020603050405020304" pitchFamily="18" charset="0"/>
              </a:rPr>
              <a:t>df</a:t>
            </a:r>
            <a:r>
              <a:rPr lang="en-US" sz="2400" dirty="0">
                <a:latin typeface="Times New Roman" panose="02020603050405020304" pitchFamily="18" charset="0"/>
                <a:cs typeface="Times New Roman" panose="02020603050405020304" pitchFamily="18" charset="0"/>
              </a:rPr>
              <a:t>`. It then displays the first few rows of this dataset, which includes patient details like age, gender, BMI, and health metrics, allowing for an initial overview of the data.</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42671" y="1403528"/>
            <a:ext cx="8963722" cy="2675491"/>
          </a:xfrm>
          <a:prstGeom prst="rect">
            <a:avLst/>
          </a:prstGeom>
        </p:spPr>
      </p:pic>
    </p:spTree>
    <p:extLst>
      <p:ext uri="{BB962C8B-B14F-4D97-AF65-F5344CB8AC3E}">
        <p14:creationId xmlns:p14="http://schemas.microsoft.com/office/powerpoint/2010/main" val="1603553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8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976" y="142488"/>
            <a:ext cx="10538686" cy="1325563"/>
          </a:xfrm>
        </p:spPr>
        <p:txBody>
          <a:bodyPr>
            <a:normAutofit/>
          </a:bodyPr>
          <a:lstStyle/>
          <a:p>
            <a:r>
              <a:rPr lang="en-US" sz="4000" b="1" u="sng" dirty="0" smtClean="0">
                <a:effectLst>
                  <a:outerShdw blurRad="38100" dist="38100" dir="2700000" algn="tl">
                    <a:srgbClr val="000000">
                      <a:alpha val="43137"/>
                    </a:srgbClr>
                  </a:outerShdw>
                </a:effectLst>
                <a:latin typeface="Arial Black" panose="020B0A04020102020204" pitchFamily="34" charset="0"/>
              </a:rPr>
              <a:t>Checking Missing Values</a:t>
            </a:r>
            <a:endParaRPr lang="en-US" sz="4000"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384976" y="4584728"/>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The code checks for missing values in each column of the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df</a:t>
            </a:r>
            <a:r>
              <a:rPr lang="en-US" sz="2400" dirty="0">
                <a:latin typeface="Times New Roman" panose="02020603050405020304" pitchFamily="18" charset="0"/>
                <a:cs typeface="Times New Roman" panose="02020603050405020304" pitchFamily="18" charset="0"/>
              </a:rPr>
              <a:t>` by using the `</a:t>
            </a:r>
            <a:r>
              <a:rPr lang="en-US" sz="2400" dirty="0" err="1">
                <a:latin typeface="Times New Roman" panose="02020603050405020304" pitchFamily="18" charset="0"/>
                <a:cs typeface="Times New Roman" panose="02020603050405020304" pitchFamily="18" charset="0"/>
              </a:rPr>
              <a:t>isnull</a:t>
            </a:r>
            <a:r>
              <a:rPr lang="en-US" sz="2400" dirty="0">
                <a:latin typeface="Times New Roman" panose="02020603050405020304" pitchFamily="18" charset="0"/>
                <a:cs typeface="Times New Roman" panose="02020603050405020304" pitchFamily="18" charset="0"/>
              </a:rPr>
              <a:t>()` function, which identifies null entries, and `sum()` to count them. The output shows that there are no missing values in any of the columns, indicating a complete dataset.</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60407" y="1287440"/>
            <a:ext cx="7848705" cy="2982411"/>
          </a:xfrm>
          <a:prstGeom prst="rect">
            <a:avLst/>
          </a:prstGeom>
        </p:spPr>
      </p:pic>
    </p:spTree>
    <p:extLst>
      <p:ext uri="{BB962C8B-B14F-4D97-AF65-F5344CB8AC3E}">
        <p14:creationId xmlns:p14="http://schemas.microsoft.com/office/powerpoint/2010/main" val="1954105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462" y="261758"/>
            <a:ext cx="10515600" cy="1325563"/>
          </a:xfrm>
        </p:spPr>
        <p:txBody>
          <a:bodyPr/>
          <a:lstStyle/>
          <a:p>
            <a:r>
              <a:rPr lang="en-US" b="1" u="sng" dirty="0" smtClean="0">
                <a:effectLst>
                  <a:outerShdw blurRad="38100" dist="38100" dir="2700000" algn="tl">
                    <a:srgbClr val="000000">
                      <a:alpha val="43137"/>
                    </a:srgbClr>
                  </a:outerShdw>
                </a:effectLst>
                <a:latin typeface="Arial Black" panose="020B0A04020102020204" pitchFamily="34" charset="0"/>
              </a:rPr>
              <a:t>Descriptive Function</a:t>
            </a:r>
            <a:endParaRPr lang="en-US" b="1" u="sng" dirty="0">
              <a:effectLst>
                <a:outerShdw blurRad="38100" dist="38100" dir="2700000" algn="tl">
                  <a:srgbClr val="000000">
                    <a:alpha val="43137"/>
                  </a:srgbClr>
                </a:outerShdw>
              </a:effectLst>
              <a:latin typeface="Arial Black" panose="020B0A04020102020204" pitchFamily="34" charset="0"/>
            </a:endParaRPr>
          </a:p>
        </p:txBody>
      </p:sp>
      <p:sp>
        <p:nvSpPr>
          <p:cNvPr id="3" name="Content Placeholder 2"/>
          <p:cNvSpPr>
            <a:spLocks noGrp="1"/>
          </p:cNvSpPr>
          <p:nvPr>
            <p:ph idx="1"/>
          </p:nvPr>
        </p:nvSpPr>
        <p:spPr>
          <a:xfrm>
            <a:off x="384976" y="4802588"/>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The code uses the `describe()` function to generate summary statistics for the numerical columns in the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df</a:t>
            </a:r>
            <a:r>
              <a:rPr lang="en-US" sz="2400" dirty="0">
                <a:latin typeface="Times New Roman" panose="02020603050405020304" pitchFamily="18" charset="0"/>
                <a:cs typeface="Times New Roman" panose="02020603050405020304" pitchFamily="18" charset="0"/>
              </a:rPr>
              <a:t>`. It provides key metrics such as count, mean, standard deviation, minimum, maximum, and quartiles for each health-related feature, giving an overview of the dataset's distribution and central tendencies</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10573" y="1475524"/>
            <a:ext cx="7273754" cy="3327064"/>
          </a:xfrm>
          <a:prstGeom prst="rect">
            <a:avLst/>
          </a:prstGeom>
        </p:spPr>
      </p:pic>
    </p:spTree>
    <p:extLst>
      <p:ext uri="{BB962C8B-B14F-4D97-AF65-F5344CB8AC3E}">
        <p14:creationId xmlns:p14="http://schemas.microsoft.com/office/powerpoint/2010/main" val="1892755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2080</TotalTime>
  <Words>3891</Words>
  <Application>Microsoft Office PowerPoint</Application>
  <PresentationFormat>Widescreen</PresentationFormat>
  <Paragraphs>257</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Algerian</vt:lpstr>
      <vt:lpstr>Arial</vt:lpstr>
      <vt:lpstr>Arial Black</vt:lpstr>
      <vt:lpstr>Calibri</vt:lpstr>
      <vt:lpstr>Calibri Light</vt:lpstr>
      <vt:lpstr>Times New Roman</vt:lpstr>
      <vt:lpstr>Office Theme</vt:lpstr>
      <vt:lpstr>DS -542 PYTHON IN      DATA SCIENCE </vt:lpstr>
      <vt:lpstr>DATA SET- HEALTHCARE INDUSTRY </vt:lpstr>
      <vt:lpstr>PowerPoint Presentation</vt:lpstr>
      <vt:lpstr>Libraries</vt:lpstr>
      <vt:lpstr>Data Importing</vt:lpstr>
      <vt:lpstr>Data Importing</vt:lpstr>
      <vt:lpstr>PowerPoint Presentation</vt:lpstr>
      <vt:lpstr>Checking Missing Values</vt:lpstr>
      <vt:lpstr>Descriptive Function</vt:lpstr>
      <vt:lpstr>Finding Outliers- Column Age</vt:lpstr>
      <vt:lpstr>Finding Outliers- Column BMI</vt:lpstr>
      <vt:lpstr>Finding Outliers- Column Cholesterol</vt:lpstr>
      <vt:lpstr>Finding Outliers- Column Glucose</vt:lpstr>
      <vt:lpstr>Finding Outliers- Column Blood Pressure </vt:lpstr>
      <vt:lpstr>Converting numerical from alphabetical</vt:lpstr>
      <vt:lpstr>Categorzing the patients for finding better patterns</vt:lpstr>
      <vt:lpstr>Feature Engineering - Creating the BMI Category that helps detect trends related to obesity and chronic diseases collected from WHO website</vt:lpstr>
      <vt:lpstr>Normalizing the values using the standard scalar funtion for training the model</vt:lpstr>
      <vt:lpstr>Explanation of Normalizing the values using the standard scalar funtion for training the model</vt:lpstr>
      <vt:lpstr>PowerPoint Presentation</vt:lpstr>
      <vt:lpstr>Performing the EDA on the Data</vt:lpstr>
      <vt:lpstr>Explanation of Scatterplot</vt:lpstr>
      <vt:lpstr>Heat Map Visualization</vt:lpstr>
      <vt:lpstr>Explanation of Heat map</vt:lpstr>
      <vt:lpstr>Boxplot: Glucose Levels by Age Group</vt:lpstr>
      <vt:lpstr>Boxplot Explaination </vt:lpstr>
      <vt:lpstr>Distribution of BMI Categories vs Treatment Outcome</vt:lpstr>
      <vt:lpstr>Distribution of Blood Pressure</vt:lpstr>
      <vt:lpstr>Distribution of Blood Pressure bu Age group</vt:lpstr>
      <vt:lpstr>Distribution Age by Treatment Outcome</vt:lpstr>
      <vt:lpstr>Explaination of Distribution Age by Treatment Outcome</vt:lpstr>
      <vt:lpstr>Distribution of Cholesterol Levels by Smoking Status</vt:lpstr>
      <vt:lpstr>Distribution of Cholesterol Levels by Smoking Status</vt:lpstr>
      <vt:lpstr>Count of Patients in Each BMI Category</vt:lpstr>
      <vt:lpstr>Explanation of Count of Patients in Each BMI Category</vt:lpstr>
      <vt:lpstr>Distribution of Treatment Outcomes by Family History</vt:lpstr>
      <vt:lpstr>Explanation of Distribution of Treatment Outcomes by Family History</vt:lpstr>
      <vt:lpstr>Distribution of Glucose Level by Smoking Status</vt:lpstr>
      <vt:lpstr>Distribution of Glucose Level by Smoking Status</vt:lpstr>
      <vt:lpstr>Visualization Outcome</vt:lpstr>
      <vt:lpstr>Visualization Outcome</vt:lpstr>
      <vt:lpstr>PowerPoint Presentation</vt:lpstr>
      <vt:lpstr>Splitting the data for training and testing</vt:lpstr>
      <vt:lpstr>Initializing the Logistic Regression model</vt:lpstr>
      <vt:lpstr>Initializing the Decision Tree model</vt:lpstr>
      <vt:lpstr>Initializing the Random Forest model</vt:lpstr>
      <vt:lpstr>Initializing the SVM model</vt:lpstr>
      <vt:lpstr>PowerPoint Presentation</vt:lpstr>
      <vt:lpstr> The key challenges faced.</vt:lpstr>
      <vt:lpstr> The insights gained from EDA.</vt:lpstr>
      <vt:lpstr> The model selected and why. </vt:lpstr>
      <vt:lpstr> The model selected and why.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-542 PYTHON IN      DATA SCIENCE</dc:title>
  <dc:creator>Microsoft account</dc:creator>
  <cp:lastModifiedBy>Microsoft account</cp:lastModifiedBy>
  <cp:revision>68</cp:revision>
  <dcterms:created xsi:type="dcterms:W3CDTF">2025-02-01T01:33:57Z</dcterms:created>
  <dcterms:modified xsi:type="dcterms:W3CDTF">2025-02-05T04:41:28Z</dcterms:modified>
</cp:coreProperties>
</file>